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comments/modernComment_106_0.xml" ContentType="application/vnd.ms-powerpoint.comments+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20"/>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Lst>
  <p:sldSz cx="9144000" cy="5143500" type="screen16x9"/>
  <p:notesSz cx="5143500" cy="9144000"/>
  <p:defaultTextStyle>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A890456C-9E3C-10E3-EE21-35A3645EABF3}" name="Tiernan, Patrick" initials="TP" userId="S::patrick.tiernan@aspenpublishing.com::bcbb0630-19a3-4f16-9f3a-b03f33e35ccb" providerId="AD"/>
</p188: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611"/>
    <p:restoredTop sz="94610"/>
  </p:normalViewPr>
  <p:slideViewPr>
    <p:cSldViewPr snapToGrid="0" snapToObjects="1">
      <p:cViewPr varScale="1">
        <p:scale>
          <a:sx n="134" d="100"/>
          <a:sy n="134" d="100"/>
        </p:scale>
        <p:origin x="144" y="31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microsoft.com/office/2018/10/relationships/authors" Target="author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comments/modernComment_106_0.xml><?xml version="1.0" encoding="utf-8"?>
<p188:cmLst xmlns:a="http://schemas.openxmlformats.org/drawingml/2006/main" xmlns:r="http://schemas.openxmlformats.org/officeDocument/2006/relationships" xmlns:p188="http://schemas.microsoft.com/office/powerpoint/2018/8/main">
  <p188:cm id="{12149594-71A3-4510-AA8E-8A522F66E4AA}" authorId="{A890456C-9E3C-10E3-EE21-35A3645EABF3}" status="resolved" created="2026-07-20T17:38:02.116" complete="100000">
    <pc:sldMkLst xmlns:pc="http://schemas.microsoft.com/office/powerpoint/2013/main/command">
      <pc:docMk/>
      <pc:sldMk cId="0" sldId="262"/>
    </pc:sldMkLst>
    <p188:txBody>
      <a:bodyPr/>
      <a:lstStyle/>
      <a:p>
        <a:r>
          <a:rPr lang="en-US"/>
          <a:t>Sometimes a concept just isn't clicking, no matter how many times you reread the casebook. </a:t>
        </a:r>
      </a:p>
    </p188:txBody>
  </p188:cm>
</p188:cmLst>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86296710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Some weeks, opening another PDF is the last thing anyone wants to do. This gives students a different way in: real lectures they can listen to on a commute, at the gym, or wherever reading isn't practical. Especially useful mid-semester, when reading loads are heaviest.</a:t>
            </a:r>
          </a:p>
        </p:txBody>
      </p:sp>
      <p:sp>
        <p:nvSpPr>
          <p:cNvPr id="4" name="Slide Number Placeholder 3"/>
          <p:cNvSpPr>
            <a:spLocks noGrp="1"/>
          </p:cNvSpPr>
          <p:nvPr>
            <p:ph type="sldNum" sz="quarter" idx="10"/>
          </p:nvPr>
        </p:nvSpPr>
        <p:spPr/>
        <p:txBody>
          <a:bodyPr/>
          <a:lstStyle/>
          <a:p>
            <a:fld id="{F7021451-1387-4CA6-816F-3879F97B5CBC}" type="slidenum">
              <a:rPr lang="en-US"/>
              <a:t>10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By this point, students usually know the material, but they don't always know what a strong answer actually looks like under real exam conditions. This closes that gap: real essay exams pulled from actual law schools, each paired with a model answer, plus multiple-choice questions with full academic analysis and essay-writing guidance.</a:t>
            </a:r>
          </a:p>
        </p:txBody>
      </p:sp>
      <p:sp>
        <p:nvSpPr>
          <p:cNvPr id="4" name="Slide Number Placeholder 3"/>
          <p:cNvSpPr>
            <a:spLocks noGrp="1"/>
          </p:cNvSpPr>
          <p:nvPr>
            <p:ph type="sldNum" sz="quarter" idx="10"/>
          </p:nvPr>
        </p:nvSpPr>
        <p:spPr/>
        <p:txBody>
          <a:bodyPr/>
          <a:lstStyle/>
          <a:p>
            <a:fld id="{F7021451-1387-4CA6-816F-3879F97B5CBC}" type="slidenum">
              <a:rPr lang="en-US"/>
              <a:t>11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is the point where trying to learn something new is the wrong move; the priority is reviewing everything they already know, fast. Flowcharts walk through issue-spotting, while capsule summaries and sample exams move through the rest of the material quickly.</a:t>
            </a:r>
          </a:p>
        </p:txBody>
      </p:sp>
      <p:sp>
        <p:nvSpPr>
          <p:cNvPr id="4" name="Slide Number Placeholder 3"/>
          <p:cNvSpPr>
            <a:spLocks noGrp="1"/>
          </p:cNvSpPr>
          <p:nvPr>
            <p:ph type="sldNum" sz="quarter" idx="10"/>
          </p:nvPr>
        </p:nvSpPr>
        <p:spPr/>
        <p:txBody>
          <a:bodyPr/>
          <a:lstStyle/>
          <a:p>
            <a:fld id="{F7021451-1387-4CA6-816F-3879F97B5CBC}" type="slidenum">
              <a:rPr lang="en-US"/>
              <a:t>12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Covers everything courses generally don't teach directly: building an outline, exam technique, navigating interviews and summer job recruiting, even a plain-language walkthrough of how the legal system works. Useful at every stage, from orientation checklists in year one to whatever comes up later that a course didn't prepare them for.</a:t>
            </a:r>
          </a:p>
        </p:txBody>
      </p:sp>
      <p:sp>
        <p:nvSpPr>
          <p:cNvPr id="4" name="Slide Number Placeholder 3"/>
          <p:cNvSpPr>
            <a:spLocks noGrp="1"/>
          </p:cNvSpPr>
          <p:nvPr>
            <p:ph type="sldNum" sz="quarter" idx="10"/>
          </p:nvPr>
        </p:nvSpPr>
        <p:spPr/>
        <p:txBody>
          <a:bodyPr/>
          <a:lstStyle/>
          <a:p>
            <a:fld id="{F7021451-1387-4CA6-816F-3879F97B5CBC}" type="slidenum">
              <a:rPr lang="en-US"/>
              <a:t>14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Built on more than 50 years of trial advocacy training, covering the practical skills students need the moment they step into practice: evidentiary objections, deposition procedure, courtroom conduct. Especially relevant for anyone in a trial advocacy or evidence course, headed to moot court, or starting a summer placement.</a:t>
            </a:r>
          </a:p>
        </p:txBody>
      </p:sp>
      <p:sp>
        <p:nvSpPr>
          <p:cNvPr id="4" name="Slide Number Placeholder 3"/>
          <p:cNvSpPr>
            <a:spLocks noGrp="1"/>
          </p:cNvSpPr>
          <p:nvPr>
            <p:ph type="sldNum" sz="quarter" idx="10"/>
          </p:nvPr>
        </p:nvSpPr>
        <p:spPr/>
        <p:txBody>
          <a:bodyPr/>
          <a:lstStyle/>
          <a:p>
            <a:fld id="{F7021451-1387-4CA6-816F-3879F97B5CBC}" type="slidenum">
              <a:rPr lang="en-US"/>
              <a:t>15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Works alongside any casebook, in any course, whenever someone wants a deeper explanation of the doctrine than their assigned reading gives them. In-depth, plain-language treatment of the law, backed by case analysis and hypotheticals that connect theory to how it's actually tested.</a:t>
            </a:r>
          </a:p>
        </p:txBody>
      </p:sp>
      <p:sp>
        <p:nvSpPr>
          <p:cNvPr id="4" name="Slide Number Placeholder 3"/>
          <p:cNvSpPr>
            <a:spLocks noGrp="1"/>
          </p:cNvSpPr>
          <p:nvPr>
            <p:ph type="sldNum" sz="quarter" idx="10"/>
          </p:nvPr>
        </p:nvSpPr>
        <p:spPr/>
        <p:txBody>
          <a:bodyPr/>
          <a:lstStyle/>
          <a:p>
            <a:fld id="{F7021451-1387-4CA6-816F-3879F97B5CBC}" type="slidenum">
              <a:rPr lang="en-US"/>
              <a:t>16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Between coursework and everything else, staying on top of the bar exam's format changes is easy to put off. This has it covered either way: subject-by-subject strategies, more than 2,000 NCBE and author-written practice questions, and coverage for both the traditional UBE and the new NextGen UBE. Best timed for 3Ls in the spring, ahead of registration.</a:t>
            </a:r>
          </a:p>
        </p:txBody>
      </p:sp>
      <p:sp>
        <p:nvSpPr>
          <p:cNvPr id="4" name="Slide Number Placeholder 3"/>
          <p:cNvSpPr>
            <a:spLocks noGrp="1"/>
          </p:cNvSpPr>
          <p:nvPr>
            <p:ph type="sldNum" sz="quarter" idx="10"/>
          </p:nvPr>
        </p:nvSpPr>
        <p:spPr/>
        <p:txBody>
          <a:bodyPr/>
          <a:lstStyle/>
          <a:p>
            <a:fld id="{F7021451-1387-4CA6-816F-3879F97B5CBC}" type="slidenum">
              <a:rPr lang="en-US"/>
              <a:t>17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Ask the room if anyone's been cold-called before finishing the reading. That's exactly the moment this solves. Casenote breaks every assigned case down into the rule of law, the facts, and the holding, plus how the majority, concurrence, and dissent each got there. With well over 100 titles, there's almost certainly one that lines up with whatever they're taking, so it's worth checking early.</a:t>
            </a:r>
          </a:p>
        </p:txBody>
      </p:sp>
      <p:sp>
        <p:nvSpPr>
          <p:cNvPr id="4" name="Slide Number Placeholder 3"/>
          <p:cNvSpPr>
            <a:spLocks noGrp="1"/>
          </p:cNvSpPr>
          <p:nvPr>
            <p:ph type="sldNum" sz="quarter" idx="10"/>
          </p:nvPr>
        </p:nvSpPr>
        <p:spPr/>
        <p:txBody>
          <a:bodyPr/>
          <a:lstStyle/>
          <a:p>
            <a:fld id="{F7021451-1387-4CA6-816F-3879F97B5CBC}" type="slidenum">
              <a:rPr lang="en-US"/>
              <a:t>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Ask any 2L or 3L what they wish they'd started earlier, and outlining comes up almost every time. This is the most widely used outline series in law school for a reason: it covers the topics, cases, and black-letter law across the curriculum. Starting in week one means the outline grows alongside coursework instead of turning into a scramble before finals.</a:t>
            </a:r>
          </a:p>
        </p:txBody>
      </p:sp>
      <p:sp>
        <p:nvSpPr>
          <p:cNvPr id="4" name="Slide Number Placeholder 3"/>
          <p:cNvSpPr>
            <a:spLocks noGrp="1"/>
          </p:cNvSpPr>
          <p:nvPr>
            <p:ph type="sldNum" sz="quarter" idx="10"/>
          </p:nvPr>
        </p:nvSpPr>
        <p:spPr/>
        <p:txBody>
          <a:bodyPr/>
          <a:lstStyle/>
          <a:p>
            <a:fld id="{F7021451-1387-4CA6-816F-3879F97B5CBC}" type="slidenum">
              <a:rPr lang="en-US"/>
              <a:t>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happens at every stage, not just 1L year: a concept just isn't clicking no matter how many times you reread it. E&amp;E is one of the most widely used study aids for exactly that reason. It isn't tied to any specific casebook, so there's no prerequisite. Anyone can start the first week of class.</a:t>
            </a:r>
          </a:p>
        </p:txBody>
      </p:sp>
      <p:sp>
        <p:nvSpPr>
          <p:cNvPr id="4" name="Slide Number Placeholder 3"/>
          <p:cNvSpPr>
            <a:spLocks noGrp="1"/>
          </p:cNvSpPr>
          <p:nvPr>
            <p:ph type="sldNum" sz="quarter" idx="10"/>
          </p:nvPr>
        </p:nvSpPr>
        <p:spPr/>
        <p:txBody>
          <a:bodyPr/>
          <a:lstStyle/>
          <a:p>
            <a:fld id="{F7021451-1387-4CA6-816F-3879F97B5CBC}" type="slidenum">
              <a:rPr lang="en-US"/>
              <a:t>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 lot of students think they understand a rule because it makes sense on the page, then panic when an exam question asks them to apply it. The Glannon Guides catch that gap early: a short explanation, then multiple-choice questions that test it immediately, with a full explanation behind every answer choice, right or wrong.</a:t>
            </a:r>
          </a:p>
        </p:txBody>
      </p:sp>
      <p:sp>
        <p:nvSpPr>
          <p:cNvPr id="4" name="Slide Number Placeholder 3"/>
          <p:cNvSpPr>
            <a:spLocks noGrp="1"/>
          </p:cNvSpPr>
          <p:nvPr>
            <p:ph type="sldNum" sz="quarter" idx="10"/>
          </p:nvPr>
        </p:nvSpPr>
        <p:spPr/>
        <p:txBody>
          <a:bodyPr/>
          <a:lstStyle/>
          <a:p>
            <a:fld id="{F7021451-1387-4CA6-816F-3879F97B5CBC}" type="slidenum">
              <a:rPr lang="en-US"/>
              <a:t>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By the middle of the semester, a lot of students say the material starts blending together, hard to tell where one rule ends and the next begins. This is built for that exact moment: FAQ sections that go after the misconceptions students actually develop, and a connections feature that ties related topics back together.</a:t>
            </a:r>
          </a:p>
        </p:txBody>
      </p:sp>
      <p:sp>
        <p:nvSpPr>
          <p:cNvPr id="4" name="Slide Number Placeholder 3"/>
          <p:cNvSpPr>
            <a:spLocks noGrp="1"/>
          </p:cNvSpPr>
          <p:nvPr>
            <p:ph type="sldNum" sz="quarter" idx="10"/>
          </p:nvPr>
        </p:nvSpPr>
        <p:spPr/>
        <p:txBody>
          <a:bodyPr/>
          <a:lstStyle/>
          <a:p>
            <a:fld id="{F7021451-1387-4CA6-816F-3879F97B5CBC}" type="slidenum">
              <a:rPr lang="en-US"/>
              <a:t>9</a:t>
            </a:fld>
            <a:endParaRPr lang="en-US"/>
          </a:p>
        </p:txBody>
      </p:sp>
    </p:spTree>
    <p:extLst>
      <p:ext uri="{BB962C8B-B14F-4D97-AF65-F5344CB8AC3E}">
        <p14:creationId xmlns:p14="http://schemas.microsoft.com/office/powerpoint/2010/main" val="10240869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DEFAULT">
    <p:bg>
      <p:bgRef idx="1001">
        <a:schemeClr val="bg1"/>
      </p:bgRef>
    </p:bg>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Lst>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microsoft.com/office/2018/10/relationships/comments" Target="../comments/modernComment_106_0.xml"/><Relationship Id="rId2" Type="http://schemas.openxmlformats.org/officeDocument/2006/relationships/notesSlide" Target="../notesSlides/notesSlide7.xml"/><Relationship Id="rId1" Type="http://schemas.openxmlformats.org/officeDocument/2006/relationships/slideLayout" Target="../slideLayouts/slideLayout1.xml"/><Relationship Id="rId4" Type="http://schemas.openxmlformats.org/officeDocument/2006/relationships/image" Target="../media/image1.png"/></Relationships>
</file>

<file path=ppt/slides/_rels/slide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name="Slide 1">
    <p:bg>
      <p:bgPr>
        <a:solidFill>
          <a:srgbClr val="FFFDF9"/>
        </a:solidFill>
        <a:effectLst/>
      </p:bgPr>
    </p:bg>
    <p:spTree>
      <p:nvGrpSpPr>
        <p:cNvPr id="1" name=""/>
        <p:cNvGrpSpPr/>
        <p:nvPr/>
      </p:nvGrpSpPr>
      <p:grpSpPr>
        <a:xfrm>
          <a:off x="0" y="0"/>
          <a:ext cx="0" cy="0"/>
          <a:chOff x="0" y="0"/>
          <a:chExt cx="0" cy="0"/>
        </a:xfrm>
      </p:grpSpPr>
      <p:sp>
        <p:nvSpPr>
          <p:cNvPr id="2" name="Shape 0"/>
          <p:cNvSpPr/>
          <p:nvPr/>
        </p:nvSpPr>
        <p:spPr>
          <a:xfrm>
            <a:off x="0" y="0"/>
            <a:ext cx="9144000" cy="5143500"/>
          </a:xfrm>
          <a:prstGeom prst="rect">
            <a:avLst/>
          </a:prstGeom>
          <a:ln w="38100">
            <a:solidFill>
              <a:srgbClr val="F15B22"/>
            </a:solidFill>
            <a:prstDash val="dash"/>
          </a:ln>
        </p:spPr>
        <p:txBody>
          <a:bodyPr/>
          <a:lstStyle/>
          <a:p>
            <a:endParaRPr lang="en-US"/>
          </a:p>
        </p:txBody>
      </p:sp>
      <p:sp>
        <p:nvSpPr>
          <p:cNvPr id="3" name="Shape 1"/>
          <p:cNvSpPr/>
          <p:nvPr/>
        </p:nvSpPr>
        <p:spPr>
          <a:xfrm>
            <a:off x="457200" y="411480"/>
            <a:ext cx="3566160" cy="384048"/>
          </a:xfrm>
          <a:prstGeom prst="roundRect">
            <a:avLst>
              <a:gd name="adj" fmla="val 14286"/>
            </a:avLst>
          </a:prstGeom>
          <a:solidFill>
            <a:srgbClr val="F15B22"/>
          </a:solidFill>
          <a:ln/>
        </p:spPr>
        <p:txBody>
          <a:bodyPr/>
          <a:lstStyle/>
          <a:p>
            <a:endParaRPr lang="en-US"/>
          </a:p>
        </p:txBody>
      </p:sp>
      <p:sp>
        <p:nvSpPr>
          <p:cNvPr id="4" name="Text 2"/>
          <p:cNvSpPr/>
          <p:nvPr/>
        </p:nvSpPr>
        <p:spPr>
          <a:xfrm>
            <a:off x="457200" y="411480"/>
            <a:ext cx="3566160" cy="384048"/>
          </a:xfrm>
          <a:prstGeom prst="rect">
            <a:avLst/>
          </a:prstGeom>
          <a:noFill/>
          <a:ln/>
        </p:spPr>
        <p:txBody>
          <a:bodyPr wrap="square" lIns="0" tIns="0" rIns="0" bIns="0" rtlCol="0" anchor="ctr"/>
          <a:lstStyle/>
          <a:p>
            <a:pPr marL="0" indent="0" algn="ctr">
              <a:buNone/>
            </a:pPr>
            <a:r>
              <a:rPr lang="en-US" sz="1300" b="1" kern="0" spc="100" dirty="0">
                <a:solidFill>
                  <a:srgbClr val="FFFFFF"/>
                </a:solidFill>
                <a:latin typeface="Calibri" pitchFamily="34" charset="0"/>
                <a:ea typeface="Calibri" pitchFamily="34" charset="-122"/>
                <a:cs typeface="Calibri" pitchFamily="34" charset="-120"/>
              </a:rPr>
              <a:t>FOR LIBRARY STAFF ONLY</a:t>
            </a:r>
            <a:endParaRPr lang="en-US" sz="1300" dirty="0"/>
          </a:p>
        </p:txBody>
      </p:sp>
      <p:sp>
        <p:nvSpPr>
          <p:cNvPr id="5" name="Text 3"/>
          <p:cNvSpPr/>
          <p:nvPr/>
        </p:nvSpPr>
        <p:spPr>
          <a:xfrm>
            <a:off x="457200" y="960120"/>
            <a:ext cx="8229600" cy="548640"/>
          </a:xfrm>
          <a:prstGeom prst="rect">
            <a:avLst/>
          </a:prstGeom>
          <a:noFill/>
          <a:ln/>
        </p:spPr>
        <p:txBody>
          <a:bodyPr wrap="square" lIns="0" tIns="0" rIns="0" bIns="0" rtlCol="0" anchor="ctr"/>
          <a:lstStyle/>
          <a:p>
            <a:pPr marL="0" indent="0" algn="l">
              <a:buNone/>
            </a:pPr>
            <a:r>
              <a:rPr lang="en-US" sz="2700" b="1" dirty="0">
                <a:solidFill>
                  <a:srgbClr val="1A1A2E"/>
                </a:solidFill>
                <a:latin typeface="Cambria" pitchFamily="34" charset="0"/>
                <a:ea typeface="Cambria" pitchFamily="34" charset="-122"/>
                <a:cs typeface="Cambria" pitchFamily="34" charset="-120"/>
              </a:rPr>
              <a:t>Before You Present This Deck</a:t>
            </a:r>
            <a:endParaRPr lang="en-US" sz="2700" dirty="0"/>
          </a:p>
        </p:txBody>
      </p:sp>
      <p:sp>
        <p:nvSpPr>
          <p:cNvPr id="6" name="Text 4"/>
          <p:cNvSpPr/>
          <p:nvPr/>
        </p:nvSpPr>
        <p:spPr>
          <a:xfrm>
            <a:off x="457200" y="1508760"/>
            <a:ext cx="8229600" cy="365760"/>
          </a:xfrm>
          <a:prstGeom prst="rect">
            <a:avLst/>
          </a:prstGeom>
          <a:noFill/>
          <a:ln/>
        </p:spPr>
        <p:txBody>
          <a:bodyPr wrap="square" lIns="0" tIns="0" rIns="0" bIns="0" rtlCol="0" anchor="t"/>
          <a:lstStyle/>
          <a:p>
            <a:pPr marL="0" indent="0" algn="l">
              <a:buNone/>
            </a:pPr>
            <a:r>
              <a:rPr lang="en-US" sz="1350" dirty="0">
                <a:solidFill>
                  <a:srgbClr val="3A3A3A"/>
                </a:solidFill>
                <a:latin typeface="Calibri" pitchFamily="34" charset="0"/>
                <a:ea typeface="Calibri" pitchFamily="34" charset="-122"/>
                <a:cs typeface="Calibri" pitchFamily="34" charset="-120"/>
              </a:rPr>
              <a:t>This template is built to co-brand with your institution. Here are four quick edits to make before you present it:</a:t>
            </a:r>
            <a:endParaRPr lang="en-US" sz="1350" dirty="0"/>
          </a:p>
        </p:txBody>
      </p:sp>
      <p:sp>
        <p:nvSpPr>
          <p:cNvPr id="7" name="Shape 5"/>
          <p:cNvSpPr/>
          <p:nvPr/>
        </p:nvSpPr>
        <p:spPr>
          <a:xfrm>
            <a:off x="457200" y="2057400"/>
            <a:ext cx="365760" cy="365760"/>
          </a:xfrm>
          <a:prstGeom prst="ellipse">
            <a:avLst/>
          </a:prstGeom>
          <a:solidFill>
            <a:srgbClr val="1A1A2E"/>
          </a:solidFill>
          <a:ln/>
        </p:spPr>
        <p:txBody>
          <a:bodyPr/>
          <a:lstStyle/>
          <a:p>
            <a:endParaRPr lang="en-US"/>
          </a:p>
        </p:txBody>
      </p:sp>
      <p:sp>
        <p:nvSpPr>
          <p:cNvPr id="8" name="Text 6"/>
          <p:cNvSpPr/>
          <p:nvPr/>
        </p:nvSpPr>
        <p:spPr>
          <a:xfrm>
            <a:off x="457200" y="2057400"/>
            <a:ext cx="365760" cy="365760"/>
          </a:xfrm>
          <a:prstGeom prst="rect">
            <a:avLst/>
          </a:prstGeom>
          <a:noFill/>
          <a:ln/>
        </p:spPr>
        <p:txBody>
          <a:bodyPr wrap="square" lIns="0" tIns="0" rIns="0" bIns="0" rtlCol="0" anchor="ctr"/>
          <a:lstStyle/>
          <a:p>
            <a:pPr marL="0" indent="0" algn="ctr">
              <a:buNone/>
            </a:pPr>
            <a:r>
              <a:rPr lang="en-US" sz="1500" b="1" dirty="0">
                <a:solidFill>
                  <a:srgbClr val="F2D384"/>
                </a:solidFill>
                <a:latin typeface="Calibri" pitchFamily="34" charset="0"/>
                <a:ea typeface="Calibri" pitchFamily="34" charset="-122"/>
                <a:cs typeface="Calibri" pitchFamily="34" charset="-120"/>
              </a:rPr>
              <a:t>1</a:t>
            </a:r>
            <a:endParaRPr lang="en-US" sz="1500" dirty="0"/>
          </a:p>
        </p:txBody>
      </p:sp>
      <p:sp>
        <p:nvSpPr>
          <p:cNvPr id="9" name="Text 7"/>
          <p:cNvSpPr/>
          <p:nvPr/>
        </p:nvSpPr>
        <p:spPr>
          <a:xfrm>
            <a:off x="960120" y="2020824"/>
            <a:ext cx="7589520" cy="274320"/>
          </a:xfrm>
          <a:prstGeom prst="rect">
            <a:avLst/>
          </a:prstGeom>
          <a:noFill/>
          <a:ln/>
        </p:spPr>
        <p:txBody>
          <a:bodyPr wrap="square" lIns="0" tIns="0" rIns="0" bIns="0" rtlCol="0" anchor="t"/>
          <a:lstStyle/>
          <a:p>
            <a:pPr marL="0" indent="0" algn="l">
              <a:buNone/>
            </a:pPr>
            <a:r>
              <a:rPr lang="en-US" sz="1450" b="1" dirty="0">
                <a:solidFill>
                  <a:srgbClr val="1A1A2E"/>
                </a:solidFill>
                <a:latin typeface="Calibri" pitchFamily="34" charset="0"/>
                <a:ea typeface="Calibri" pitchFamily="34" charset="-122"/>
                <a:cs typeface="Calibri" pitchFamily="34" charset="-120"/>
              </a:rPr>
              <a:t>Add your school's logo</a:t>
            </a:r>
            <a:endParaRPr lang="en-US" sz="1450" dirty="0"/>
          </a:p>
        </p:txBody>
      </p:sp>
      <p:sp>
        <p:nvSpPr>
          <p:cNvPr id="10" name="Text 8"/>
          <p:cNvSpPr/>
          <p:nvPr/>
        </p:nvSpPr>
        <p:spPr>
          <a:xfrm>
            <a:off x="960120" y="2295144"/>
            <a:ext cx="7589520" cy="274320"/>
          </a:xfrm>
          <a:prstGeom prst="rect">
            <a:avLst/>
          </a:prstGeom>
          <a:noFill/>
          <a:ln/>
        </p:spPr>
        <p:txBody>
          <a:bodyPr wrap="square" lIns="0" tIns="0" rIns="0" bIns="0" rtlCol="0" anchor="t"/>
          <a:lstStyle/>
          <a:p>
            <a:pPr marL="0" indent="0" algn="l">
              <a:lnSpc>
                <a:spcPct val="110000"/>
              </a:lnSpc>
              <a:buNone/>
            </a:pPr>
            <a:r>
              <a:rPr lang="en-US" sz="1250" dirty="0">
                <a:solidFill>
                  <a:srgbClr val="3A3A3A"/>
                </a:solidFill>
                <a:latin typeface="Calibri" pitchFamily="34" charset="0"/>
                <a:ea typeface="Calibri" pitchFamily="34" charset="-122"/>
                <a:cs typeface="Calibri" pitchFamily="34" charset="-120"/>
              </a:rPr>
              <a:t>Delete the dashed placeholder box on the title and closing slides, then add your own logo in its place.</a:t>
            </a:r>
            <a:endParaRPr lang="en-US" sz="1250" dirty="0"/>
          </a:p>
        </p:txBody>
      </p:sp>
      <p:sp>
        <p:nvSpPr>
          <p:cNvPr id="11" name="Shape 9"/>
          <p:cNvSpPr/>
          <p:nvPr/>
        </p:nvSpPr>
        <p:spPr>
          <a:xfrm>
            <a:off x="457200" y="2752344"/>
            <a:ext cx="365760" cy="365760"/>
          </a:xfrm>
          <a:prstGeom prst="ellipse">
            <a:avLst/>
          </a:prstGeom>
          <a:solidFill>
            <a:srgbClr val="1A1A2E"/>
          </a:solidFill>
          <a:ln/>
        </p:spPr>
        <p:txBody>
          <a:bodyPr/>
          <a:lstStyle/>
          <a:p>
            <a:endParaRPr lang="en-US"/>
          </a:p>
        </p:txBody>
      </p:sp>
      <p:sp>
        <p:nvSpPr>
          <p:cNvPr id="12" name="Text 10"/>
          <p:cNvSpPr/>
          <p:nvPr/>
        </p:nvSpPr>
        <p:spPr>
          <a:xfrm>
            <a:off x="457200" y="2752344"/>
            <a:ext cx="365760" cy="365760"/>
          </a:xfrm>
          <a:prstGeom prst="rect">
            <a:avLst/>
          </a:prstGeom>
          <a:noFill/>
          <a:ln/>
        </p:spPr>
        <p:txBody>
          <a:bodyPr wrap="square" lIns="0" tIns="0" rIns="0" bIns="0" rtlCol="0" anchor="ctr"/>
          <a:lstStyle/>
          <a:p>
            <a:pPr marL="0" indent="0" algn="ctr">
              <a:buNone/>
            </a:pPr>
            <a:r>
              <a:rPr lang="en-US" sz="1500" b="1" dirty="0">
                <a:solidFill>
                  <a:srgbClr val="F2D384"/>
                </a:solidFill>
                <a:latin typeface="Calibri" pitchFamily="34" charset="0"/>
                <a:ea typeface="Calibri" pitchFamily="34" charset="-122"/>
                <a:cs typeface="Calibri" pitchFamily="34" charset="-120"/>
              </a:rPr>
              <a:t>2</a:t>
            </a:r>
            <a:endParaRPr lang="en-US" sz="1500" dirty="0"/>
          </a:p>
        </p:txBody>
      </p:sp>
      <p:sp>
        <p:nvSpPr>
          <p:cNvPr id="13" name="Text 11"/>
          <p:cNvSpPr/>
          <p:nvPr/>
        </p:nvSpPr>
        <p:spPr>
          <a:xfrm>
            <a:off x="960120" y="2715768"/>
            <a:ext cx="7589520" cy="274320"/>
          </a:xfrm>
          <a:prstGeom prst="rect">
            <a:avLst/>
          </a:prstGeom>
          <a:noFill/>
          <a:ln/>
        </p:spPr>
        <p:txBody>
          <a:bodyPr wrap="square" lIns="0" tIns="0" rIns="0" bIns="0" rtlCol="0" anchor="t"/>
          <a:lstStyle/>
          <a:p>
            <a:pPr marL="0" indent="0" algn="l">
              <a:buNone/>
            </a:pPr>
            <a:r>
              <a:rPr lang="en-US" sz="1450" b="1" dirty="0">
                <a:solidFill>
                  <a:srgbClr val="1A1A2E"/>
                </a:solidFill>
                <a:latin typeface="Calibri" pitchFamily="34" charset="0"/>
                <a:ea typeface="Calibri" pitchFamily="34" charset="-122"/>
                <a:cs typeface="Calibri" pitchFamily="34" charset="-120"/>
              </a:rPr>
              <a:t>Update the school name</a:t>
            </a:r>
            <a:endParaRPr lang="en-US" sz="1450" dirty="0"/>
          </a:p>
        </p:txBody>
      </p:sp>
      <p:sp>
        <p:nvSpPr>
          <p:cNvPr id="14" name="Text 12"/>
          <p:cNvSpPr/>
          <p:nvPr/>
        </p:nvSpPr>
        <p:spPr>
          <a:xfrm>
            <a:off x="960120" y="2990088"/>
            <a:ext cx="7589520" cy="274320"/>
          </a:xfrm>
          <a:prstGeom prst="rect">
            <a:avLst/>
          </a:prstGeom>
          <a:noFill/>
          <a:ln/>
        </p:spPr>
        <p:txBody>
          <a:bodyPr wrap="square" lIns="0" tIns="0" rIns="0" bIns="0" rtlCol="0" anchor="t"/>
          <a:lstStyle/>
          <a:p>
            <a:pPr marL="0" indent="0" algn="l">
              <a:lnSpc>
                <a:spcPct val="110000"/>
              </a:lnSpc>
              <a:buNone/>
            </a:pPr>
            <a:r>
              <a:rPr lang="en-US" sz="1250" dirty="0">
                <a:solidFill>
                  <a:srgbClr val="3A3A3A"/>
                </a:solidFill>
                <a:latin typeface="Calibri" pitchFamily="34" charset="0"/>
                <a:ea typeface="Calibri" pitchFamily="34" charset="-122"/>
                <a:cs typeface="Calibri" pitchFamily="34" charset="-120"/>
              </a:rPr>
              <a:t>On the title slide, replace “[Your School Name]” with your institution's name.</a:t>
            </a:r>
            <a:endParaRPr lang="en-US" sz="1250" dirty="0"/>
          </a:p>
        </p:txBody>
      </p:sp>
      <p:sp>
        <p:nvSpPr>
          <p:cNvPr id="15" name="Shape 13"/>
          <p:cNvSpPr/>
          <p:nvPr/>
        </p:nvSpPr>
        <p:spPr>
          <a:xfrm>
            <a:off x="457200" y="3447288"/>
            <a:ext cx="365760" cy="365760"/>
          </a:xfrm>
          <a:prstGeom prst="ellipse">
            <a:avLst/>
          </a:prstGeom>
          <a:solidFill>
            <a:srgbClr val="1A1A2E"/>
          </a:solidFill>
          <a:ln/>
        </p:spPr>
        <p:txBody>
          <a:bodyPr/>
          <a:lstStyle/>
          <a:p>
            <a:endParaRPr lang="en-US"/>
          </a:p>
        </p:txBody>
      </p:sp>
      <p:sp>
        <p:nvSpPr>
          <p:cNvPr id="16" name="Text 14"/>
          <p:cNvSpPr/>
          <p:nvPr/>
        </p:nvSpPr>
        <p:spPr>
          <a:xfrm>
            <a:off x="457200" y="3447288"/>
            <a:ext cx="365760" cy="365760"/>
          </a:xfrm>
          <a:prstGeom prst="rect">
            <a:avLst/>
          </a:prstGeom>
          <a:noFill/>
          <a:ln/>
        </p:spPr>
        <p:txBody>
          <a:bodyPr wrap="square" lIns="0" tIns="0" rIns="0" bIns="0" rtlCol="0" anchor="ctr"/>
          <a:lstStyle/>
          <a:p>
            <a:pPr marL="0" indent="0" algn="ctr">
              <a:buNone/>
            </a:pPr>
            <a:r>
              <a:rPr lang="en-US" sz="1500" b="1" dirty="0">
                <a:solidFill>
                  <a:srgbClr val="F2D384"/>
                </a:solidFill>
                <a:latin typeface="Calibri" pitchFamily="34" charset="0"/>
                <a:ea typeface="Calibri" pitchFamily="34" charset="-122"/>
                <a:cs typeface="Calibri" pitchFamily="34" charset="-120"/>
              </a:rPr>
              <a:t>3</a:t>
            </a:r>
            <a:endParaRPr lang="en-US" sz="1500" dirty="0"/>
          </a:p>
        </p:txBody>
      </p:sp>
      <p:sp>
        <p:nvSpPr>
          <p:cNvPr id="17" name="Text 15"/>
          <p:cNvSpPr/>
          <p:nvPr/>
        </p:nvSpPr>
        <p:spPr>
          <a:xfrm>
            <a:off x="960120" y="3410712"/>
            <a:ext cx="7589520" cy="274320"/>
          </a:xfrm>
          <a:prstGeom prst="rect">
            <a:avLst/>
          </a:prstGeom>
          <a:noFill/>
          <a:ln/>
        </p:spPr>
        <p:txBody>
          <a:bodyPr wrap="square" lIns="0" tIns="0" rIns="0" bIns="0" rtlCol="0" anchor="t"/>
          <a:lstStyle/>
          <a:p>
            <a:pPr marL="0" indent="0" algn="l">
              <a:buNone/>
            </a:pPr>
            <a:r>
              <a:rPr lang="en-US" sz="1450" b="1" dirty="0">
                <a:solidFill>
                  <a:srgbClr val="1A1A2E"/>
                </a:solidFill>
                <a:latin typeface="Calibri" pitchFamily="34" charset="0"/>
                <a:ea typeface="Calibri" pitchFamily="34" charset="-122"/>
                <a:cs typeface="Calibri" pitchFamily="34" charset="-120"/>
              </a:rPr>
              <a:t>Add your library's contact info</a:t>
            </a:r>
            <a:endParaRPr lang="en-US" sz="1450" dirty="0"/>
          </a:p>
        </p:txBody>
      </p:sp>
      <p:sp>
        <p:nvSpPr>
          <p:cNvPr id="18" name="Text 16"/>
          <p:cNvSpPr/>
          <p:nvPr/>
        </p:nvSpPr>
        <p:spPr>
          <a:xfrm>
            <a:off x="960120" y="3685032"/>
            <a:ext cx="7589520" cy="274320"/>
          </a:xfrm>
          <a:prstGeom prst="rect">
            <a:avLst/>
          </a:prstGeom>
          <a:noFill/>
          <a:ln/>
        </p:spPr>
        <p:txBody>
          <a:bodyPr wrap="square" lIns="0" tIns="0" rIns="0" bIns="0" rtlCol="0" anchor="t"/>
          <a:lstStyle/>
          <a:p>
            <a:pPr>
              <a:lnSpc>
                <a:spcPct val="110000"/>
              </a:lnSpc>
            </a:pPr>
            <a:r>
              <a:rPr lang="en-US" sz="1250" dirty="0">
                <a:solidFill>
                  <a:srgbClr val="3A3A3A"/>
                </a:solidFill>
                <a:latin typeface="Calibri"/>
                <a:ea typeface="Calibri"/>
                <a:cs typeface="Calibri"/>
              </a:rPr>
              <a:t>On the closing slide, replace the bracketed placeholders with your library's name and contact details.</a:t>
            </a:r>
            <a:endParaRPr lang="en-US" sz="1250" dirty="0">
              <a:latin typeface="Calibri"/>
              <a:ea typeface="Calibri"/>
              <a:cs typeface="Calibri"/>
            </a:endParaRPr>
          </a:p>
        </p:txBody>
      </p:sp>
      <p:sp>
        <p:nvSpPr>
          <p:cNvPr id="19" name="Shape 17"/>
          <p:cNvSpPr/>
          <p:nvPr/>
        </p:nvSpPr>
        <p:spPr>
          <a:xfrm>
            <a:off x="457200" y="4142232"/>
            <a:ext cx="365760" cy="365760"/>
          </a:xfrm>
          <a:prstGeom prst="ellipse">
            <a:avLst/>
          </a:prstGeom>
          <a:solidFill>
            <a:srgbClr val="1A1A2E"/>
          </a:solidFill>
          <a:ln/>
        </p:spPr>
        <p:txBody>
          <a:bodyPr/>
          <a:lstStyle/>
          <a:p>
            <a:endParaRPr lang="en-US"/>
          </a:p>
        </p:txBody>
      </p:sp>
      <p:sp>
        <p:nvSpPr>
          <p:cNvPr id="20" name="Text 18"/>
          <p:cNvSpPr/>
          <p:nvPr/>
        </p:nvSpPr>
        <p:spPr>
          <a:xfrm>
            <a:off x="457200" y="4142232"/>
            <a:ext cx="365760" cy="365760"/>
          </a:xfrm>
          <a:prstGeom prst="rect">
            <a:avLst/>
          </a:prstGeom>
          <a:noFill/>
          <a:ln/>
        </p:spPr>
        <p:txBody>
          <a:bodyPr wrap="square" lIns="0" tIns="0" rIns="0" bIns="0" rtlCol="0" anchor="ctr"/>
          <a:lstStyle/>
          <a:p>
            <a:pPr marL="0" indent="0" algn="ctr">
              <a:buNone/>
            </a:pPr>
            <a:r>
              <a:rPr lang="en-US" sz="1500" b="1" dirty="0">
                <a:solidFill>
                  <a:srgbClr val="F2D384"/>
                </a:solidFill>
                <a:latin typeface="Calibri" pitchFamily="34" charset="0"/>
                <a:ea typeface="Calibri" pitchFamily="34" charset="-122"/>
                <a:cs typeface="Calibri" pitchFamily="34" charset="-120"/>
              </a:rPr>
              <a:t>4</a:t>
            </a:r>
            <a:endParaRPr lang="en-US" sz="1500" dirty="0"/>
          </a:p>
        </p:txBody>
      </p:sp>
      <p:sp>
        <p:nvSpPr>
          <p:cNvPr id="21" name="Text 19"/>
          <p:cNvSpPr/>
          <p:nvPr/>
        </p:nvSpPr>
        <p:spPr>
          <a:xfrm>
            <a:off x="960120" y="4105656"/>
            <a:ext cx="7589520" cy="274320"/>
          </a:xfrm>
          <a:prstGeom prst="rect">
            <a:avLst/>
          </a:prstGeom>
          <a:noFill/>
          <a:ln/>
        </p:spPr>
        <p:txBody>
          <a:bodyPr wrap="square" lIns="0" tIns="0" rIns="0" bIns="0" rtlCol="0" anchor="t"/>
          <a:lstStyle/>
          <a:p>
            <a:pPr marL="0" indent="0" algn="l">
              <a:buNone/>
            </a:pPr>
            <a:r>
              <a:rPr lang="en-US" sz="1450" b="1" dirty="0">
                <a:solidFill>
                  <a:srgbClr val="1A1A2E"/>
                </a:solidFill>
                <a:latin typeface="Calibri" pitchFamily="34" charset="0"/>
                <a:ea typeface="Calibri" pitchFamily="34" charset="-122"/>
                <a:cs typeface="Calibri" pitchFamily="34" charset="-120"/>
              </a:rPr>
              <a:t>Delete Slides from any  Series you’re not subscribed to and delete this slide</a:t>
            </a:r>
            <a:endParaRPr lang="en-US" sz="1450" dirty="0"/>
          </a:p>
        </p:txBody>
      </p:sp>
      <p:sp>
        <p:nvSpPr>
          <p:cNvPr id="22" name="Text 20"/>
          <p:cNvSpPr/>
          <p:nvPr/>
        </p:nvSpPr>
        <p:spPr>
          <a:xfrm>
            <a:off x="960120" y="4379976"/>
            <a:ext cx="7589520" cy="274320"/>
          </a:xfrm>
          <a:prstGeom prst="rect">
            <a:avLst/>
          </a:prstGeom>
          <a:noFill/>
          <a:ln/>
        </p:spPr>
        <p:txBody>
          <a:bodyPr wrap="square" lIns="0" tIns="0" rIns="0" bIns="0" rtlCol="0" anchor="t"/>
          <a:lstStyle/>
          <a:p>
            <a:pPr marL="0" indent="0" algn="l">
              <a:lnSpc>
                <a:spcPct val="110000"/>
              </a:lnSpc>
              <a:buNone/>
            </a:pPr>
            <a:r>
              <a:rPr lang="en-US" sz="1250" dirty="0">
                <a:solidFill>
                  <a:srgbClr val="3A3A3A"/>
                </a:solidFill>
                <a:latin typeface="Calibri" pitchFamily="34" charset="0"/>
                <a:ea typeface="Calibri" pitchFamily="34" charset="-122"/>
                <a:cs typeface="Calibri" pitchFamily="34" charset="-120"/>
              </a:rPr>
              <a:t>Slides 13-17 mention additional collections we offer but may not be provided by your institution.</a:t>
            </a:r>
            <a:endParaRPr lang="en-US" sz="1250" dirty="0"/>
          </a:p>
        </p:txBody>
      </p:sp>
      <p:sp>
        <p:nvSpPr>
          <p:cNvPr id="23" name="Text 21"/>
          <p:cNvSpPr/>
          <p:nvPr/>
        </p:nvSpPr>
        <p:spPr>
          <a:xfrm>
            <a:off x="457200" y="4640580"/>
            <a:ext cx="8229600" cy="320040"/>
          </a:xfrm>
          <a:prstGeom prst="rect">
            <a:avLst/>
          </a:prstGeom>
          <a:noFill/>
          <a:ln/>
        </p:spPr>
        <p:txBody>
          <a:bodyPr wrap="square" lIns="0" tIns="0" rIns="0" bIns="0" rtlCol="0" anchor="ctr"/>
          <a:lstStyle/>
          <a:p>
            <a:pPr marL="0" indent="0" algn="l">
              <a:buNone/>
            </a:pPr>
            <a:r>
              <a:rPr lang="en-US" sz="1100" i="1" dirty="0">
                <a:solidFill>
                  <a:srgbClr val="6E6E6E"/>
                </a:solidFill>
                <a:latin typeface="Calibri" pitchFamily="34" charset="0"/>
                <a:ea typeface="Calibri" pitchFamily="34" charset="-122"/>
                <a:cs typeface="Calibri" pitchFamily="34" charset="-120"/>
              </a:rPr>
              <a:t>This slide and its dashed border will not appear once removed. The presentation itself begins on the next slide.</a:t>
            </a:r>
            <a:endParaRPr lang="en-US" sz="1100"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name="Slide 10">
    <p:bg>
      <p:bgPr>
        <a:solidFill>
          <a:srgbClr val="F8F6F2"/>
        </a:solidFill>
        <a:effectLst/>
      </p:bgPr>
    </p:bg>
    <p:spTree>
      <p:nvGrpSpPr>
        <p:cNvPr id="1" name=""/>
        <p:cNvGrpSpPr/>
        <p:nvPr/>
      </p:nvGrpSpPr>
      <p:grpSpPr>
        <a:xfrm>
          <a:off x="0" y="0"/>
          <a:ext cx="0" cy="0"/>
          <a:chOff x="0" y="0"/>
          <a:chExt cx="0" cy="0"/>
        </a:xfrm>
      </p:grpSpPr>
      <p:sp>
        <p:nvSpPr>
          <p:cNvPr id="2" name="Shape 0"/>
          <p:cNvSpPr/>
          <p:nvPr/>
        </p:nvSpPr>
        <p:spPr>
          <a:xfrm>
            <a:off x="0" y="0"/>
            <a:ext cx="9144000" cy="863559"/>
          </a:xfrm>
          <a:prstGeom prst="rect">
            <a:avLst/>
          </a:prstGeom>
          <a:solidFill>
            <a:srgbClr val="BF2D2E"/>
          </a:solidFill>
          <a:ln/>
        </p:spPr>
        <p:txBody>
          <a:bodyPr/>
          <a:lstStyle/>
          <a:p>
            <a:endParaRPr lang="en-US"/>
          </a:p>
        </p:txBody>
      </p:sp>
      <p:sp>
        <p:nvSpPr>
          <p:cNvPr id="3" name="Text 1"/>
          <p:cNvSpPr/>
          <p:nvPr/>
        </p:nvSpPr>
        <p:spPr>
          <a:xfrm>
            <a:off x="365760" y="82296"/>
            <a:ext cx="6126480" cy="457200"/>
          </a:xfrm>
          <a:prstGeom prst="rect">
            <a:avLst/>
          </a:prstGeom>
          <a:noFill/>
          <a:ln/>
        </p:spPr>
        <p:txBody>
          <a:bodyPr wrap="square" lIns="0" tIns="0" rIns="0" bIns="0" rtlCol="0" anchor="ctr"/>
          <a:lstStyle/>
          <a:p>
            <a:pPr marL="0" indent="0" algn="l">
              <a:buNone/>
            </a:pPr>
            <a:r>
              <a:rPr lang="en-US" sz="2500" b="1" dirty="0">
                <a:solidFill>
                  <a:srgbClr val="FFFFFF"/>
                </a:solidFill>
                <a:latin typeface="Cambria" pitchFamily="34" charset="0"/>
                <a:ea typeface="Cambria" pitchFamily="34" charset="-122"/>
                <a:cs typeface="Cambria" pitchFamily="34" charset="-120"/>
              </a:rPr>
              <a:t>In Other Words Audio &amp; Video Series</a:t>
            </a:r>
            <a:endParaRPr lang="en-US" sz="2500" dirty="0"/>
          </a:p>
        </p:txBody>
      </p:sp>
      <p:sp>
        <p:nvSpPr>
          <p:cNvPr id="4" name="Text 2"/>
          <p:cNvSpPr/>
          <p:nvPr/>
        </p:nvSpPr>
        <p:spPr>
          <a:xfrm>
            <a:off x="365760" y="576072"/>
            <a:ext cx="6126480" cy="237744"/>
          </a:xfrm>
          <a:prstGeom prst="rect">
            <a:avLst/>
          </a:prstGeom>
          <a:noFill/>
          <a:ln/>
        </p:spPr>
        <p:txBody>
          <a:bodyPr wrap="square" lIns="0" tIns="0" rIns="0" bIns="0" rtlCol="0" anchor="ctr"/>
          <a:lstStyle/>
          <a:p>
            <a:pPr marL="0" indent="0" algn="l">
              <a:buNone/>
            </a:pPr>
            <a:r>
              <a:rPr lang="en-US" sz="1200" dirty="0">
                <a:solidFill>
                  <a:srgbClr val="FFFFFF"/>
                </a:solidFill>
                <a:latin typeface="Calibri" pitchFamily="34" charset="0"/>
                <a:ea typeface="Calibri" pitchFamily="34" charset="-122"/>
                <a:cs typeface="Calibri" pitchFamily="34" charset="-120"/>
              </a:rPr>
              <a:t>Study Guide Series  ·  Mid-semester</a:t>
            </a:r>
            <a:endParaRPr lang="en-US" sz="1200" dirty="0"/>
          </a:p>
        </p:txBody>
      </p:sp>
      <p:sp>
        <p:nvSpPr>
          <p:cNvPr id="5" name="Shape 3"/>
          <p:cNvSpPr/>
          <p:nvPr/>
        </p:nvSpPr>
        <p:spPr>
          <a:xfrm>
            <a:off x="6647688" y="118872"/>
            <a:ext cx="2249424" cy="586290"/>
          </a:xfrm>
          <a:prstGeom prst="roundRect">
            <a:avLst>
              <a:gd name="adj" fmla="val 9358"/>
            </a:avLst>
          </a:prstGeom>
          <a:solidFill>
            <a:srgbClr val="FFFFFF">
              <a:alpha val="92000"/>
            </a:srgbClr>
          </a:solidFill>
          <a:ln/>
        </p:spPr>
        <p:txBody>
          <a:bodyPr/>
          <a:lstStyle/>
          <a:p>
            <a:endParaRPr lang="en-US"/>
          </a:p>
        </p:txBody>
      </p:sp>
      <p:pic>
        <p:nvPicPr>
          <p:cNvPr id="6" name="Image 0" descr="/home/claude/build/assets/aspen_logo.png"/>
          <p:cNvPicPr>
            <a:picLocks noChangeAspect="1"/>
          </p:cNvPicPr>
          <p:nvPr/>
        </p:nvPicPr>
        <p:blipFill>
          <a:blip r:embed="rId3"/>
          <a:stretch>
            <a:fillRect/>
          </a:stretch>
        </p:blipFill>
        <p:spPr>
          <a:xfrm>
            <a:off x="6729984" y="173736"/>
            <a:ext cx="2084832" cy="476562"/>
          </a:xfrm>
          <a:prstGeom prst="rect">
            <a:avLst/>
          </a:prstGeom>
        </p:spPr>
      </p:pic>
      <p:sp>
        <p:nvSpPr>
          <p:cNvPr id="7" name="Shape 4"/>
          <p:cNvSpPr/>
          <p:nvPr/>
        </p:nvSpPr>
        <p:spPr>
          <a:xfrm>
            <a:off x="0" y="4882896"/>
            <a:ext cx="9144000" cy="260604"/>
          </a:xfrm>
          <a:prstGeom prst="rect">
            <a:avLst/>
          </a:prstGeom>
          <a:solidFill>
            <a:srgbClr val="D4AC70"/>
          </a:solidFill>
          <a:ln/>
        </p:spPr>
        <p:txBody>
          <a:bodyPr/>
          <a:lstStyle/>
          <a:p>
            <a:endParaRPr lang="en-US"/>
          </a:p>
        </p:txBody>
      </p:sp>
      <p:sp>
        <p:nvSpPr>
          <p:cNvPr id="8" name="Text 5"/>
          <p:cNvSpPr/>
          <p:nvPr/>
        </p:nvSpPr>
        <p:spPr>
          <a:xfrm>
            <a:off x="274320" y="4882896"/>
            <a:ext cx="5486400" cy="260604"/>
          </a:xfrm>
          <a:prstGeom prst="rect">
            <a:avLst/>
          </a:prstGeom>
          <a:noFill/>
          <a:ln/>
        </p:spPr>
        <p:txBody>
          <a:bodyPr wrap="square" lIns="0" tIns="0" rIns="0" bIns="0" rtlCol="0" anchor="ctr"/>
          <a:lstStyle/>
          <a:p>
            <a:pPr marL="0" indent="0" algn="l">
              <a:buNone/>
            </a:pPr>
            <a:r>
              <a:rPr lang="en-US" sz="1050" b="1" dirty="0">
                <a:solidFill>
                  <a:srgbClr val="1A1A2E"/>
                </a:solidFill>
                <a:latin typeface="Calibri" pitchFamily="34" charset="0"/>
                <a:ea typeface="Calibri" pitchFamily="34" charset="-122"/>
                <a:cs typeface="Calibri" pitchFamily="34" charset="-120"/>
              </a:rPr>
              <a:t>Aspen Learning Library  |  Study Guide Series</a:t>
            </a:r>
            <a:endParaRPr lang="en-US" sz="1050" dirty="0"/>
          </a:p>
        </p:txBody>
      </p:sp>
      <p:sp>
        <p:nvSpPr>
          <p:cNvPr id="9" name="Text 6"/>
          <p:cNvSpPr/>
          <p:nvPr/>
        </p:nvSpPr>
        <p:spPr>
          <a:xfrm>
            <a:off x="8138160" y="4882896"/>
            <a:ext cx="731520" cy="260604"/>
          </a:xfrm>
          <a:prstGeom prst="rect">
            <a:avLst/>
          </a:prstGeom>
          <a:noFill/>
          <a:ln/>
        </p:spPr>
        <p:txBody>
          <a:bodyPr wrap="square" lIns="0" tIns="0" rIns="0" bIns="0" rtlCol="0" anchor="ctr"/>
          <a:lstStyle/>
          <a:p>
            <a:pPr marL="0" indent="0" algn="r">
              <a:buNone/>
            </a:pPr>
            <a:r>
              <a:rPr lang="en-US" sz="1050" b="1" dirty="0">
                <a:solidFill>
                  <a:srgbClr val="1A1A2E"/>
                </a:solidFill>
                <a:latin typeface="Calibri" pitchFamily="34" charset="0"/>
                <a:ea typeface="Calibri" pitchFamily="34" charset="-122"/>
                <a:cs typeface="Calibri" pitchFamily="34" charset="-120"/>
              </a:rPr>
              <a:t>9 / 17</a:t>
            </a:r>
            <a:endParaRPr lang="en-US" sz="1050" dirty="0"/>
          </a:p>
        </p:txBody>
      </p:sp>
      <p:sp>
        <p:nvSpPr>
          <p:cNvPr id="11" name="Text 7"/>
          <p:cNvSpPr/>
          <p:nvPr/>
        </p:nvSpPr>
        <p:spPr>
          <a:xfrm>
            <a:off x="365760" y="987552"/>
            <a:ext cx="3657600" cy="219456"/>
          </a:xfrm>
          <a:prstGeom prst="rect">
            <a:avLst/>
          </a:prstGeom>
          <a:noFill/>
          <a:ln/>
        </p:spPr>
        <p:txBody>
          <a:bodyPr wrap="square" lIns="0" tIns="0" rIns="0" bIns="0" rtlCol="0" anchor="ctr"/>
          <a:lstStyle/>
          <a:p>
            <a:pPr marL="0" indent="0" algn="l">
              <a:buNone/>
            </a:pPr>
            <a:r>
              <a:rPr lang="en-US" sz="1150" b="1" kern="0" spc="120" dirty="0">
                <a:solidFill>
                  <a:srgbClr val="BF2D2E"/>
                </a:solidFill>
                <a:latin typeface="Calibri" pitchFamily="34" charset="0"/>
                <a:ea typeface="Calibri" pitchFamily="34" charset="-122"/>
                <a:cs typeface="Calibri" pitchFamily="34" charset="-120"/>
              </a:rPr>
              <a:t>WHAT IT IS</a:t>
            </a:r>
            <a:endParaRPr lang="en-US" sz="1150" dirty="0"/>
          </a:p>
        </p:txBody>
      </p:sp>
      <p:sp>
        <p:nvSpPr>
          <p:cNvPr id="12" name="Text 8"/>
          <p:cNvSpPr/>
          <p:nvPr/>
        </p:nvSpPr>
        <p:spPr>
          <a:xfrm>
            <a:off x="365760" y="1234440"/>
            <a:ext cx="8412480" cy="868680"/>
          </a:xfrm>
          <a:prstGeom prst="rect">
            <a:avLst/>
          </a:prstGeom>
          <a:noFill/>
          <a:ln/>
        </p:spPr>
        <p:txBody>
          <a:bodyPr wrap="square" lIns="0" tIns="0" rIns="0" bIns="0" rtlCol="0" anchor="t"/>
          <a:lstStyle/>
          <a:p>
            <a:pPr marL="0" indent="0" algn="l">
              <a:lnSpc>
                <a:spcPct val="112000"/>
              </a:lnSpc>
              <a:buNone/>
            </a:pPr>
            <a:r>
              <a:rPr lang="en-US" sz="1300" dirty="0">
                <a:solidFill>
                  <a:srgbClr val="3A3A3A"/>
                </a:solidFill>
                <a:latin typeface="Calibri" pitchFamily="34" charset="0"/>
                <a:ea typeface="Calibri" pitchFamily="34" charset="-122"/>
                <a:cs typeface="Calibri" pitchFamily="34" charset="-120"/>
              </a:rPr>
              <a:t>For the days you can't look at one more page. Video and audio lectures from law professors and practicing attorneys, covering more than 200 lessons across 21 course areas.</a:t>
            </a:r>
            <a:endParaRPr lang="en-US" sz="1300" dirty="0"/>
          </a:p>
        </p:txBody>
      </p:sp>
      <p:sp>
        <p:nvSpPr>
          <p:cNvPr id="13" name="Shape 9"/>
          <p:cNvSpPr/>
          <p:nvPr/>
        </p:nvSpPr>
        <p:spPr>
          <a:xfrm>
            <a:off x="365760" y="2212848"/>
            <a:ext cx="3977640" cy="2450592"/>
          </a:xfrm>
          <a:prstGeom prst="roundRect">
            <a:avLst>
              <a:gd name="adj" fmla="val 2612"/>
            </a:avLst>
          </a:prstGeom>
          <a:solidFill>
            <a:srgbClr val="F1EEE7"/>
          </a:solidFill>
          <a:ln/>
        </p:spPr>
        <p:txBody>
          <a:bodyPr/>
          <a:lstStyle/>
          <a:p>
            <a:endParaRPr lang="en-US"/>
          </a:p>
        </p:txBody>
      </p:sp>
      <p:sp>
        <p:nvSpPr>
          <p:cNvPr id="14" name="Shape 10"/>
          <p:cNvSpPr/>
          <p:nvPr/>
        </p:nvSpPr>
        <p:spPr>
          <a:xfrm>
            <a:off x="4617720" y="2212848"/>
            <a:ext cx="4160520" cy="2450592"/>
          </a:xfrm>
          <a:prstGeom prst="roundRect">
            <a:avLst>
              <a:gd name="adj" fmla="val 2612"/>
            </a:avLst>
          </a:prstGeom>
          <a:solidFill>
            <a:srgbClr val="F1EEE7"/>
          </a:solidFill>
          <a:ln/>
        </p:spPr>
        <p:txBody>
          <a:bodyPr/>
          <a:lstStyle/>
          <a:p>
            <a:endParaRPr lang="en-US"/>
          </a:p>
        </p:txBody>
      </p:sp>
      <p:sp>
        <p:nvSpPr>
          <p:cNvPr id="15" name="Text 11"/>
          <p:cNvSpPr/>
          <p:nvPr/>
        </p:nvSpPr>
        <p:spPr>
          <a:xfrm>
            <a:off x="566928" y="2377440"/>
            <a:ext cx="3566160" cy="219456"/>
          </a:xfrm>
          <a:prstGeom prst="rect">
            <a:avLst/>
          </a:prstGeom>
          <a:noFill/>
          <a:ln/>
        </p:spPr>
        <p:txBody>
          <a:bodyPr wrap="square" lIns="0" tIns="0" rIns="0" bIns="0" rtlCol="0" anchor="ctr"/>
          <a:lstStyle/>
          <a:p>
            <a:pPr marL="0" indent="0" algn="l">
              <a:buNone/>
            </a:pPr>
            <a:r>
              <a:rPr lang="en-US" sz="1150" b="1" kern="0" spc="120" dirty="0">
                <a:solidFill>
                  <a:srgbClr val="BF2D2E"/>
                </a:solidFill>
                <a:latin typeface="Calibri" pitchFamily="34" charset="0"/>
                <a:ea typeface="Calibri" pitchFamily="34" charset="-122"/>
                <a:cs typeface="Calibri" pitchFamily="34" charset="-120"/>
              </a:rPr>
              <a:t>WHAT'S INSIDE</a:t>
            </a:r>
            <a:endParaRPr lang="en-US" sz="1150" dirty="0"/>
          </a:p>
        </p:txBody>
      </p:sp>
      <p:sp>
        <p:nvSpPr>
          <p:cNvPr id="16" name="Shape 12"/>
          <p:cNvSpPr/>
          <p:nvPr/>
        </p:nvSpPr>
        <p:spPr>
          <a:xfrm>
            <a:off x="566928" y="2724912"/>
            <a:ext cx="3575304" cy="365760"/>
          </a:xfrm>
          <a:prstGeom prst="roundRect">
            <a:avLst>
              <a:gd name="adj" fmla="val 15000"/>
            </a:avLst>
          </a:prstGeom>
          <a:solidFill>
            <a:srgbClr val="FFFFFF"/>
          </a:solidFill>
          <a:ln w="12700">
            <a:solidFill>
              <a:srgbClr val="D4AC70"/>
            </a:solidFill>
            <a:prstDash val="solid"/>
          </a:ln>
        </p:spPr>
        <p:txBody>
          <a:bodyPr/>
          <a:lstStyle/>
          <a:p>
            <a:endParaRPr lang="en-US"/>
          </a:p>
        </p:txBody>
      </p:sp>
      <p:sp>
        <p:nvSpPr>
          <p:cNvPr id="17" name="Text 13"/>
          <p:cNvSpPr/>
          <p:nvPr/>
        </p:nvSpPr>
        <p:spPr>
          <a:xfrm>
            <a:off x="676656" y="2724912"/>
            <a:ext cx="3355848" cy="365760"/>
          </a:xfrm>
          <a:prstGeom prst="rect">
            <a:avLst/>
          </a:prstGeom>
          <a:noFill/>
          <a:ln/>
        </p:spPr>
        <p:txBody>
          <a:bodyPr wrap="square" lIns="0" tIns="0" rIns="0" bIns="0" rtlCol="0" anchor="ctr"/>
          <a:lstStyle/>
          <a:p>
            <a:pPr marL="0" indent="0" algn="l">
              <a:buNone/>
            </a:pPr>
            <a:r>
              <a:rPr lang="en-US" sz="1200" b="1" dirty="0">
                <a:solidFill>
                  <a:srgbClr val="BF2D2E"/>
                </a:solidFill>
                <a:latin typeface="Calibri" pitchFamily="34" charset="0"/>
                <a:ea typeface="Calibri" pitchFamily="34" charset="-122"/>
                <a:cs typeface="Calibri" pitchFamily="34" charset="-120"/>
              </a:rPr>
              <a:t>✓  </a:t>
            </a:r>
            <a:r>
              <a:rPr lang="en-US" sz="1200" dirty="0">
                <a:solidFill>
                  <a:srgbClr val="2A2A2A"/>
                </a:solidFill>
                <a:latin typeface="Calibri" pitchFamily="34" charset="0"/>
                <a:ea typeface="Calibri" pitchFamily="34" charset="-122"/>
                <a:cs typeface="Calibri" pitchFamily="34" charset="-120"/>
              </a:rPr>
              <a:t>200+ Videos Across 21 Subjects</a:t>
            </a:r>
            <a:endParaRPr lang="en-US" sz="1200" dirty="0"/>
          </a:p>
        </p:txBody>
      </p:sp>
      <p:sp>
        <p:nvSpPr>
          <p:cNvPr id="18" name="Shape 14"/>
          <p:cNvSpPr/>
          <p:nvPr/>
        </p:nvSpPr>
        <p:spPr>
          <a:xfrm>
            <a:off x="566928" y="3182112"/>
            <a:ext cx="3575304" cy="365760"/>
          </a:xfrm>
          <a:prstGeom prst="roundRect">
            <a:avLst>
              <a:gd name="adj" fmla="val 15000"/>
            </a:avLst>
          </a:prstGeom>
          <a:solidFill>
            <a:srgbClr val="FFFFFF"/>
          </a:solidFill>
          <a:ln w="12700">
            <a:solidFill>
              <a:srgbClr val="D4AC70"/>
            </a:solidFill>
            <a:prstDash val="solid"/>
          </a:ln>
        </p:spPr>
        <p:txBody>
          <a:bodyPr/>
          <a:lstStyle/>
          <a:p>
            <a:endParaRPr lang="en-US"/>
          </a:p>
        </p:txBody>
      </p:sp>
      <p:sp>
        <p:nvSpPr>
          <p:cNvPr id="19" name="Text 15"/>
          <p:cNvSpPr/>
          <p:nvPr/>
        </p:nvSpPr>
        <p:spPr>
          <a:xfrm>
            <a:off x="676656" y="3182112"/>
            <a:ext cx="3355848" cy="365760"/>
          </a:xfrm>
          <a:prstGeom prst="rect">
            <a:avLst/>
          </a:prstGeom>
          <a:noFill/>
          <a:ln/>
        </p:spPr>
        <p:txBody>
          <a:bodyPr wrap="square" lIns="0" tIns="0" rIns="0" bIns="0" rtlCol="0" anchor="ctr"/>
          <a:lstStyle/>
          <a:p>
            <a:pPr marL="0" indent="0" algn="l">
              <a:buNone/>
            </a:pPr>
            <a:r>
              <a:rPr lang="en-US" sz="1200" b="1" dirty="0">
                <a:solidFill>
                  <a:srgbClr val="BF2D2E"/>
                </a:solidFill>
                <a:latin typeface="Calibri" pitchFamily="34" charset="0"/>
                <a:ea typeface="Calibri" pitchFamily="34" charset="-122"/>
                <a:cs typeface="Calibri" pitchFamily="34" charset="-120"/>
              </a:rPr>
              <a:t>✓  </a:t>
            </a:r>
            <a:r>
              <a:rPr lang="en-US" sz="1200" dirty="0">
                <a:solidFill>
                  <a:srgbClr val="2A2A2A"/>
                </a:solidFill>
                <a:latin typeface="Calibri" pitchFamily="34" charset="0"/>
                <a:ea typeface="Calibri" pitchFamily="34" charset="-122"/>
                <a:cs typeface="Calibri" pitchFamily="34" charset="-120"/>
              </a:rPr>
              <a:t>Audio &amp; Video Lectures</a:t>
            </a:r>
            <a:endParaRPr lang="en-US" sz="1200" dirty="0"/>
          </a:p>
        </p:txBody>
      </p:sp>
      <p:sp>
        <p:nvSpPr>
          <p:cNvPr id="20" name="Shape 16"/>
          <p:cNvSpPr/>
          <p:nvPr/>
        </p:nvSpPr>
        <p:spPr>
          <a:xfrm>
            <a:off x="566928" y="3639312"/>
            <a:ext cx="3575304" cy="365760"/>
          </a:xfrm>
          <a:prstGeom prst="roundRect">
            <a:avLst>
              <a:gd name="adj" fmla="val 15000"/>
            </a:avLst>
          </a:prstGeom>
          <a:solidFill>
            <a:srgbClr val="FFFFFF"/>
          </a:solidFill>
          <a:ln w="12700">
            <a:solidFill>
              <a:srgbClr val="D4AC70"/>
            </a:solidFill>
            <a:prstDash val="solid"/>
          </a:ln>
        </p:spPr>
        <p:txBody>
          <a:bodyPr/>
          <a:lstStyle/>
          <a:p>
            <a:endParaRPr lang="en-US"/>
          </a:p>
        </p:txBody>
      </p:sp>
      <p:sp>
        <p:nvSpPr>
          <p:cNvPr id="21" name="Text 17"/>
          <p:cNvSpPr/>
          <p:nvPr/>
        </p:nvSpPr>
        <p:spPr>
          <a:xfrm>
            <a:off x="676656" y="3639312"/>
            <a:ext cx="3355848" cy="365760"/>
          </a:xfrm>
          <a:prstGeom prst="rect">
            <a:avLst/>
          </a:prstGeom>
          <a:noFill/>
          <a:ln/>
        </p:spPr>
        <p:txBody>
          <a:bodyPr wrap="square" lIns="0" tIns="0" rIns="0" bIns="0" rtlCol="0" anchor="ctr"/>
          <a:lstStyle/>
          <a:p>
            <a:pPr marL="0" indent="0" algn="l">
              <a:buNone/>
            </a:pPr>
            <a:r>
              <a:rPr lang="en-US" sz="1200" b="1" dirty="0">
                <a:solidFill>
                  <a:srgbClr val="BF2D2E"/>
                </a:solidFill>
                <a:latin typeface="Calibri" pitchFamily="34" charset="0"/>
                <a:ea typeface="Calibri" pitchFamily="34" charset="-122"/>
                <a:cs typeface="Calibri" pitchFamily="34" charset="-120"/>
              </a:rPr>
              <a:t>✓  </a:t>
            </a:r>
            <a:r>
              <a:rPr lang="en-US" sz="1200" dirty="0">
                <a:solidFill>
                  <a:srgbClr val="2A2A2A"/>
                </a:solidFill>
                <a:latin typeface="Calibri" pitchFamily="34" charset="0"/>
                <a:ea typeface="Calibri" pitchFamily="34" charset="-122"/>
                <a:cs typeface="Calibri" pitchFamily="34" charset="-120"/>
              </a:rPr>
              <a:t>Learn On the Go</a:t>
            </a:r>
            <a:endParaRPr lang="en-US" sz="1200" dirty="0"/>
          </a:p>
        </p:txBody>
      </p:sp>
      <p:sp>
        <p:nvSpPr>
          <p:cNvPr id="22" name="Text 18"/>
          <p:cNvSpPr/>
          <p:nvPr/>
        </p:nvSpPr>
        <p:spPr>
          <a:xfrm>
            <a:off x="4818888" y="2377440"/>
            <a:ext cx="3566160" cy="219456"/>
          </a:xfrm>
          <a:prstGeom prst="rect">
            <a:avLst/>
          </a:prstGeom>
          <a:noFill/>
          <a:ln/>
        </p:spPr>
        <p:txBody>
          <a:bodyPr wrap="square" lIns="0" tIns="0" rIns="0" bIns="0" rtlCol="0" anchor="ctr"/>
          <a:lstStyle/>
          <a:p>
            <a:pPr marL="0" indent="0" algn="l">
              <a:buNone/>
            </a:pPr>
            <a:r>
              <a:rPr lang="en-US" sz="1150" b="1" kern="0" spc="120" dirty="0">
                <a:solidFill>
                  <a:srgbClr val="BF2D2E"/>
                </a:solidFill>
                <a:latin typeface="Calibri" pitchFamily="34" charset="0"/>
                <a:ea typeface="Calibri" pitchFamily="34" charset="-122"/>
                <a:cs typeface="Calibri" pitchFamily="34" charset="-120"/>
              </a:rPr>
              <a:t>WHEN TO USE IT</a:t>
            </a:r>
            <a:endParaRPr lang="en-US" sz="1150" dirty="0"/>
          </a:p>
        </p:txBody>
      </p:sp>
      <p:sp>
        <p:nvSpPr>
          <p:cNvPr id="23" name="Shape 19"/>
          <p:cNvSpPr/>
          <p:nvPr/>
        </p:nvSpPr>
        <p:spPr>
          <a:xfrm>
            <a:off x="4818888" y="2724912"/>
            <a:ext cx="2468880" cy="365760"/>
          </a:xfrm>
          <a:prstGeom prst="roundRect">
            <a:avLst>
              <a:gd name="adj" fmla="val 20000"/>
            </a:avLst>
          </a:prstGeom>
          <a:solidFill>
            <a:srgbClr val="1A1A2E"/>
          </a:solidFill>
          <a:ln/>
        </p:spPr>
        <p:txBody>
          <a:bodyPr/>
          <a:lstStyle/>
          <a:p>
            <a:endParaRPr lang="en-US"/>
          </a:p>
        </p:txBody>
      </p:sp>
      <p:sp>
        <p:nvSpPr>
          <p:cNvPr id="24" name="Text 20"/>
          <p:cNvSpPr/>
          <p:nvPr/>
        </p:nvSpPr>
        <p:spPr>
          <a:xfrm>
            <a:off x="4818888" y="2724912"/>
            <a:ext cx="2468880" cy="365760"/>
          </a:xfrm>
          <a:prstGeom prst="rect">
            <a:avLst/>
          </a:prstGeom>
          <a:noFill/>
          <a:ln/>
        </p:spPr>
        <p:txBody>
          <a:bodyPr wrap="square" lIns="0" tIns="0" rIns="0" bIns="0" rtlCol="0" anchor="ctr"/>
          <a:lstStyle/>
          <a:p>
            <a:pPr marL="0" indent="0" algn="ctr">
              <a:buNone/>
            </a:pPr>
            <a:r>
              <a:rPr lang="en-US" sz="1250" b="1" kern="0" spc="100" dirty="0">
                <a:solidFill>
                  <a:srgbClr val="F2D384"/>
                </a:solidFill>
                <a:latin typeface="Calibri" pitchFamily="34" charset="0"/>
                <a:ea typeface="Calibri" pitchFamily="34" charset="-122"/>
                <a:cs typeface="Calibri" pitchFamily="34" charset="-120"/>
              </a:rPr>
              <a:t>MID-SEMESTER</a:t>
            </a:r>
            <a:endParaRPr lang="en-US" sz="1250" dirty="0"/>
          </a:p>
        </p:txBody>
      </p:sp>
      <p:sp>
        <p:nvSpPr>
          <p:cNvPr id="25" name="Text 21"/>
          <p:cNvSpPr/>
          <p:nvPr/>
        </p:nvSpPr>
        <p:spPr>
          <a:xfrm>
            <a:off x="4818888" y="3264408"/>
            <a:ext cx="3758184" cy="1280160"/>
          </a:xfrm>
          <a:prstGeom prst="rect">
            <a:avLst/>
          </a:prstGeom>
          <a:noFill/>
          <a:ln/>
        </p:spPr>
        <p:txBody>
          <a:bodyPr wrap="square" lIns="0" tIns="0" rIns="0" bIns="0" rtlCol="0" anchor="t"/>
          <a:lstStyle/>
          <a:p>
            <a:pPr marL="0" indent="0" algn="l">
              <a:lnSpc>
                <a:spcPct val="115000"/>
              </a:lnSpc>
              <a:buNone/>
            </a:pPr>
            <a:r>
              <a:rPr lang="en-US" sz="1300" dirty="0">
                <a:solidFill>
                  <a:srgbClr val="3A3A3A"/>
                </a:solidFill>
                <a:latin typeface="Calibri" pitchFamily="34" charset="0"/>
                <a:ea typeface="Calibri" pitchFamily="34" charset="-122"/>
                <a:cs typeface="Calibri" pitchFamily="34" charset="-120"/>
              </a:rPr>
              <a:t>It works well mid-semester, when reading loads are heavy and a lecture format is an easy way to review material during a commute or workout.</a:t>
            </a:r>
            <a:endParaRPr lang="en-US" sz="1300"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name="Slide 11">
    <p:bg>
      <p:bgPr>
        <a:solidFill>
          <a:srgbClr val="F8F6F2"/>
        </a:solidFill>
        <a:effectLst/>
      </p:bgPr>
    </p:bg>
    <p:spTree>
      <p:nvGrpSpPr>
        <p:cNvPr id="1" name=""/>
        <p:cNvGrpSpPr/>
        <p:nvPr/>
      </p:nvGrpSpPr>
      <p:grpSpPr>
        <a:xfrm>
          <a:off x="0" y="0"/>
          <a:ext cx="0" cy="0"/>
          <a:chOff x="0" y="0"/>
          <a:chExt cx="0" cy="0"/>
        </a:xfrm>
      </p:grpSpPr>
      <p:sp>
        <p:nvSpPr>
          <p:cNvPr id="2" name="Shape 0"/>
          <p:cNvSpPr/>
          <p:nvPr/>
        </p:nvSpPr>
        <p:spPr>
          <a:xfrm>
            <a:off x="0" y="0"/>
            <a:ext cx="9144000" cy="863559"/>
          </a:xfrm>
          <a:prstGeom prst="rect">
            <a:avLst/>
          </a:prstGeom>
          <a:solidFill>
            <a:srgbClr val="BF2D2E"/>
          </a:solidFill>
          <a:ln/>
        </p:spPr>
        <p:txBody>
          <a:bodyPr/>
          <a:lstStyle/>
          <a:p>
            <a:endParaRPr lang="en-US"/>
          </a:p>
        </p:txBody>
      </p:sp>
      <p:sp>
        <p:nvSpPr>
          <p:cNvPr id="3" name="Text 1"/>
          <p:cNvSpPr/>
          <p:nvPr/>
        </p:nvSpPr>
        <p:spPr>
          <a:xfrm>
            <a:off x="365760" y="82296"/>
            <a:ext cx="6126480" cy="457200"/>
          </a:xfrm>
          <a:prstGeom prst="rect">
            <a:avLst/>
          </a:prstGeom>
          <a:noFill/>
          <a:ln/>
        </p:spPr>
        <p:txBody>
          <a:bodyPr wrap="square" lIns="0" tIns="0" rIns="0" bIns="0" rtlCol="0" anchor="ctr"/>
          <a:lstStyle/>
          <a:p>
            <a:pPr marL="0" indent="0" algn="l">
              <a:buNone/>
            </a:pPr>
            <a:r>
              <a:rPr lang="en-US" sz="2500" b="1" dirty="0">
                <a:solidFill>
                  <a:srgbClr val="FFFFFF"/>
                </a:solidFill>
                <a:latin typeface="Cambria" pitchFamily="34" charset="0"/>
                <a:ea typeface="Cambria" pitchFamily="34" charset="-122"/>
                <a:cs typeface="Cambria" pitchFamily="34" charset="-120"/>
              </a:rPr>
              <a:t>Friedman's Practice Series</a:t>
            </a:r>
            <a:endParaRPr lang="en-US" sz="2500" dirty="0"/>
          </a:p>
        </p:txBody>
      </p:sp>
      <p:sp>
        <p:nvSpPr>
          <p:cNvPr id="4" name="Text 2"/>
          <p:cNvSpPr/>
          <p:nvPr/>
        </p:nvSpPr>
        <p:spPr>
          <a:xfrm>
            <a:off x="365760" y="576072"/>
            <a:ext cx="6126480" cy="237744"/>
          </a:xfrm>
          <a:prstGeom prst="rect">
            <a:avLst/>
          </a:prstGeom>
          <a:noFill/>
          <a:ln/>
        </p:spPr>
        <p:txBody>
          <a:bodyPr wrap="square" lIns="0" tIns="0" rIns="0" bIns="0" rtlCol="0" anchor="ctr"/>
          <a:lstStyle/>
          <a:p>
            <a:pPr marL="0" indent="0" algn="l">
              <a:buNone/>
            </a:pPr>
            <a:r>
              <a:rPr lang="en-US" sz="1200" dirty="0">
                <a:solidFill>
                  <a:srgbClr val="FFFFFF"/>
                </a:solidFill>
                <a:latin typeface="Calibri" pitchFamily="34" charset="0"/>
                <a:ea typeface="Calibri" pitchFamily="34" charset="-122"/>
                <a:cs typeface="Calibri" pitchFamily="34" charset="-120"/>
              </a:rPr>
              <a:t>Study Guide Series  ·  Exam prep</a:t>
            </a:r>
            <a:endParaRPr lang="en-US" sz="1200" dirty="0"/>
          </a:p>
        </p:txBody>
      </p:sp>
      <p:sp>
        <p:nvSpPr>
          <p:cNvPr id="5" name="Shape 3"/>
          <p:cNvSpPr/>
          <p:nvPr/>
        </p:nvSpPr>
        <p:spPr>
          <a:xfrm>
            <a:off x="6647688" y="118872"/>
            <a:ext cx="2249424" cy="586290"/>
          </a:xfrm>
          <a:prstGeom prst="roundRect">
            <a:avLst>
              <a:gd name="adj" fmla="val 9358"/>
            </a:avLst>
          </a:prstGeom>
          <a:solidFill>
            <a:srgbClr val="FFFFFF">
              <a:alpha val="92000"/>
            </a:srgbClr>
          </a:solidFill>
          <a:ln/>
        </p:spPr>
        <p:txBody>
          <a:bodyPr/>
          <a:lstStyle/>
          <a:p>
            <a:endParaRPr lang="en-US"/>
          </a:p>
        </p:txBody>
      </p:sp>
      <p:pic>
        <p:nvPicPr>
          <p:cNvPr id="6" name="Image 0" descr="/home/claude/build/assets/aspen_logo.png"/>
          <p:cNvPicPr>
            <a:picLocks noChangeAspect="1"/>
          </p:cNvPicPr>
          <p:nvPr/>
        </p:nvPicPr>
        <p:blipFill>
          <a:blip r:embed="rId3"/>
          <a:stretch>
            <a:fillRect/>
          </a:stretch>
        </p:blipFill>
        <p:spPr>
          <a:xfrm>
            <a:off x="6729984" y="173736"/>
            <a:ext cx="2084832" cy="476562"/>
          </a:xfrm>
          <a:prstGeom prst="rect">
            <a:avLst/>
          </a:prstGeom>
        </p:spPr>
      </p:pic>
      <p:sp>
        <p:nvSpPr>
          <p:cNvPr id="7" name="Shape 4"/>
          <p:cNvSpPr/>
          <p:nvPr/>
        </p:nvSpPr>
        <p:spPr>
          <a:xfrm>
            <a:off x="0" y="4882896"/>
            <a:ext cx="9144000" cy="260604"/>
          </a:xfrm>
          <a:prstGeom prst="rect">
            <a:avLst/>
          </a:prstGeom>
          <a:solidFill>
            <a:srgbClr val="D4AC70"/>
          </a:solidFill>
          <a:ln/>
        </p:spPr>
        <p:txBody>
          <a:bodyPr/>
          <a:lstStyle/>
          <a:p>
            <a:endParaRPr lang="en-US"/>
          </a:p>
        </p:txBody>
      </p:sp>
      <p:sp>
        <p:nvSpPr>
          <p:cNvPr id="8" name="Text 5"/>
          <p:cNvSpPr/>
          <p:nvPr/>
        </p:nvSpPr>
        <p:spPr>
          <a:xfrm>
            <a:off x="274320" y="4882896"/>
            <a:ext cx="5486400" cy="260604"/>
          </a:xfrm>
          <a:prstGeom prst="rect">
            <a:avLst/>
          </a:prstGeom>
          <a:noFill/>
          <a:ln/>
        </p:spPr>
        <p:txBody>
          <a:bodyPr wrap="square" lIns="0" tIns="0" rIns="0" bIns="0" rtlCol="0" anchor="ctr"/>
          <a:lstStyle/>
          <a:p>
            <a:pPr marL="0" indent="0" algn="l">
              <a:buNone/>
            </a:pPr>
            <a:r>
              <a:rPr lang="en-US" sz="1050" b="1" dirty="0">
                <a:solidFill>
                  <a:srgbClr val="1A1A2E"/>
                </a:solidFill>
                <a:latin typeface="Calibri" pitchFamily="34" charset="0"/>
                <a:ea typeface="Calibri" pitchFamily="34" charset="-122"/>
                <a:cs typeface="Calibri" pitchFamily="34" charset="-120"/>
              </a:rPr>
              <a:t>Aspen Learning Library  |  Study Guide Series</a:t>
            </a:r>
            <a:endParaRPr lang="en-US" sz="1050" dirty="0"/>
          </a:p>
        </p:txBody>
      </p:sp>
      <p:sp>
        <p:nvSpPr>
          <p:cNvPr id="9" name="Text 6"/>
          <p:cNvSpPr/>
          <p:nvPr/>
        </p:nvSpPr>
        <p:spPr>
          <a:xfrm>
            <a:off x="8138160" y="4882896"/>
            <a:ext cx="731520" cy="260604"/>
          </a:xfrm>
          <a:prstGeom prst="rect">
            <a:avLst/>
          </a:prstGeom>
          <a:noFill/>
          <a:ln/>
        </p:spPr>
        <p:txBody>
          <a:bodyPr wrap="square" lIns="0" tIns="0" rIns="0" bIns="0" rtlCol="0" anchor="ctr"/>
          <a:lstStyle/>
          <a:p>
            <a:pPr marL="0" indent="0" algn="r">
              <a:buNone/>
            </a:pPr>
            <a:r>
              <a:rPr lang="en-US" sz="1050" b="1" dirty="0">
                <a:solidFill>
                  <a:srgbClr val="1A1A2E"/>
                </a:solidFill>
                <a:latin typeface="Calibri" pitchFamily="34" charset="0"/>
                <a:ea typeface="Calibri" pitchFamily="34" charset="-122"/>
                <a:cs typeface="Calibri" pitchFamily="34" charset="-120"/>
              </a:rPr>
              <a:t>10 / 17</a:t>
            </a:r>
            <a:endParaRPr lang="en-US" sz="1050" dirty="0"/>
          </a:p>
        </p:txBody>
      </p:sp>
      <p:sp>
        <p:nvSpPr>
          <p:cNvPr id="11" name="Text 7"/>
          <p:cNvSpPr/>
          <p:nvPr/>
        </p:nvSpPr>
        <p:spPr>
          <a:xfrm>
            <a:off x="365760" y="987552"/>
            <a:ext cx="3657600" cy="219456"/>
          </a:xfrm>
          <a:prstGeom prst="rect">
            <a:avLst/>
          </a:prstGeom>
          <a:noFill/>
          <a:ln/>
        </p:spPr>
        <p:txBody>
          <a:bodyPr wrap="square" lIns="0" tIns="0" rIns="0" bIns="0" rtlCol="0" anchor="ctr"/>
          <a:lstStyle/>
          <a:p>
            <a:pPr marL="0" indent="0" algn="l">
              <a:buNone/>
            </a:pPr>
            <a:r>
              <a:rPr lang="en-US" sz="1150" b="1" kern="0" spc="120" dirty="0">
                <a:solidFill>
                  <a:srgbClr val="BF2D2E"/>
                </a:solidFill>
                <a:latin typeface="Calibri" pitchFamily="34" charset="0"/>
                <a:ea typeface="Calibri" pitchFamily="34" charset="-122"/>
                <a:cs typeface="Calibri" pitchFamily="34" charset="-120"/>
              </a:rPr>
              <a:t>WHAT IT IS</a:t>
            </a:r>
            <a:endParaRPr lang="en-US" sz="1150" dirty="0"/>
          </a:p>
        </p:txBody>
      </p:sp>
      <p:sp>
        <p:nvSpPr>
          <p:cNvPr id="12" name="Text 8"/>
          <p:cNvSpPr/>
          <p:nvPr/>
        </p:nvSpPr>
        <p:spPr>
          <a:xfrm>
            <a:off x="365760" y="1234440"/>
            <a:ext cx="8412480" cy="868680"/>
          </a:xfrm>
          <a:prstGeom prst="rect">
            <a:avLst/>
          </a:prstGeom>
          <a:noFill/>
          <a:ln/>
        </p:spPr>
        <p:txBody>
          <a:bodyPr wrap="square" lIns="0" tIns="0" rIns="0" bIns="0" rtlCol="0" anchor="t"/>
          <a:lstStyle/>
          <a:p>
            <a:pPr marL="0" indent="0" algn="l">
              <a:lnSpc>
                <a:spcPct val="112000"/>
              </a:lnSpc>
              <a:buNone/>
            </a:pPr>
            <a:r>
              <a:rPr lang="en-US" sz="1300" dirty="0">
                <a:solidFill>
                  <a:srgbClr val="3A3A3A"/>
                </a:solidFill>
                <a:latin typeface="Calibri" pitchFamily="34" charset="0"/>
                <a:ea typeface="Calibri" pitchFamily="34" charset="-122"/>
                <a:cs typeface="Calibri" pitchFamily="34" charset="-120"/>
              </a:rPr>
              <a:t>Knowing the rule is one thing. Knowing what a strong exam answer looks like is another. Real essay exams from actual law schools, each with a model answer.</a:t>
            </a:r>
            <a:endParaRPr lang="en-US" sz="1300" dirty="0"/>
          </a:p>
        </p:txBody>
      </p:sp>
      <p:sp>
        <p:nvSpPr>
          <p:cNvPr id="13" name="Shape 9"/>
          <p:cNvSpPr/>
          <p:nvPr/>
        </p:nvSpPr>
        <p:spPr>
          <a:xfrm>
            <a:off x="365760" y="2212848"/>
            <a:ext cx="3977640" cy="2450592"/>
          </a:xfrm>
          <a:prstGeom prst="roundRect">
            <a:avLst>
              <a:gd name="adj" fmla="val 2612"/>
            </a:avLst>
          </a:prstGeom>
          <a:solidFill>
            <a:srgbClr val="F1EEE7"/>
          </a:solidFill>
          <a:ln/>
        </p:spPr>
        <p:txBody>
          <a:bodyPr/>
          <a:lstStyle/>
          <a:p>
            <a:endParaRPr lang="en-US"/>
          </a:p>
        </p:txBody>
      </p:sp>
      <p:sp>
        <p:nvSpPr>
          <p:cNvPr id="14" name="Shape 10"/>
          <p:cNvSpPr/>
          <p:nvPr/>
        </p:nvSpPr>
        <p:spPr>
          <a:xfrm>
            <a:off x="4617720" y="2212848"/>
            <a:ext cx="4160520" cy="2450592"/>
          </a:xfrm>
          <a:prstGeom prst="roundRect">
            <a:avLst>
              <a:gd name="adj" fmla="val 2612"/>
            </a:avLst>
          </a:prstGeom>
          <a:solidFill>
            <a:srgbClr val="F1EEE7"/>
          </a:solidFill>
          <a:ln/>
        </p:spPr>
        <p:txBody>
          <a:bodyPr/>
          <a:lstStyle/>
          <a:p>
            <a:endParaRPr lang="en-US"/>
          </a:p>
        </p:txBody>
      </p:sp>
      <p:sp>
        <p:nvSpPr>
          <p:cNvPr id="15" name="Text 11"/>
          <p:cNvSpPr/>
          <p:nvPr/>
        </p:nvSpPr>
        <p:spPr>
          <a:xfrm>
            <a:off x="566928" y="2377440"/>
            <a:ext cx="3566160" cy="219456"/>
          </a:xfrm>
          <a:prstGeom prst="rect">
            <a:avLst/>
          </a:prstGeom>
          <a:noFill/>
          <a:ln/>
        </p:spPr>
        <p:txBody>
          <a:bodyPr wrap="square" lIns="0" tIns="0" rIns="0" bIns="0" rtlCol="0" anchor="ctr"/>
          <a:lstStyle/>
          <a:p>
            <a:pPr marL="0" indent="0" algn="l">
              <a:buNone/>
            </a:pPr>
            <a:r>
              <a:rPr lang="en-US" sz="1150" b="1" kern="0" spc="120" dirty="0">
                <a:solidFill>
                  <a:srgbClr val="BF2D2E"/>
                </a:solidFill>
                <a:latin typeface="Calibri" pitchFamily="34" charset="0"/>
                <a:ea typeface="Calibri" pitchFamily="34" charset="-122"/>
                <a:cs typeface="Calibri" pitchFamily="34" charset="-120"/>
              </a:rPr>
              <a:t>WHAT'S INSIDE</a:t>
            </a:r>
            <a:endParaRPr lang="en-US" sz="1150" dirty="0"/>
          </a:p>
        </p:txBody>
      </p:sp>
      <p:sp>
        <p:nvSpPr>
          <p:cNvPr id="16" name="Shape 12"/>
          <p:cNvSpPr/>
          <p:nvPr/>
        </p:nvSpPr>
        <p:spPr>
          <a:xfrm>
            <a:off x="566928" y="2724912"/>
            <a:ext cx="3575304" cy="365760"/>
          </a:xfrm>
          <a:prstGeom prst="roundRect">
            <a:avLst>
              <a:gd name="adj" fmla="val 15000"/>
            </a:avLst>
          </a:prstGeom>
          <a:solidFill>
            <a:srgbClr val="FFFFFF"/>
          </a:solidFill>
          <a:ln w="12700">
            <a:solidFill>
              <a:srgbClr val="D4AC70"/>
            </a:solidFill>
            <a:prstDash val="solid"/>
          </a:ln>
        </p:spPr>
        <p:txBody>
          <a:bodyPr/>
          <a:lstStyle/>
          <a:p>
            <a:endParaRPr lang="en-US"/>
          </a:p>
        </p:txBody>
      </p:sp>
      <p:sp>
        <p:nvSpPr>
          <p:cNvPr id="17" name="Text 13"/>
          <p:cNvSpPr/>
          <p:nvPr/>
        </p:nvSpPr>
        <p:spPr>
          <a:xfrm>
            <a:off x="676656" y="2724912"/>
            <a:ext cx="3355848" cy="365760"/>
          </a:xfrm>
          <a:prstGeom prst="rect">
            <a:avLst/>
          </a:prstGeom>
          <a:noFill/>
          <a:ln/>
        </p:spPr>
        <p:txBody>
          <a:bodyPr wrap="square" lIns="0" tIns="0" rIns="0" bIns="0" rtlCol="0" anchor="ctr"/>
          <a:lstStyle/>
          <a:p>
            <a:pPr marL="0" indent="0" algn="l">
              <a:buNone/>
            </a:pPr>
            <a:r>
              <a:rPr lang="en-US" sz="1200" b="1" dirty="0">
                <a:solidFill>
                  <a:srgbClr val="BF2D2E"/>
                </a:solidFill>
                <a:latin typeface="Calibri" pitchFamily="34" charset="0"/>
                <a:ea typeface="Calibri" pitchFamily="34" charset="-122"/>
                <a:cs typeface="Calibri" pitchFamily="34" charset="-120"/>
              </a:rPr>
              <a:t>✓  </a:t>
            </a:r>
            <a:r>
              <a:rPr lang="en-US" sz="1200" dirty="0">
                <a:solidFill>
                  <a:srgbClr val="2A2A2A"/>
                </a:solidFill>
                <a:latin typeface="Calibri" pitchFamily="34" charset="0"/>
                <a:ea typeface="Calibri" pitchFamily="34" charset="-122"/>
                <a:cs typeface="Calibri" pitchFamily="34" charset="-120"/>
              </a:rPr>
              <a:t>Real Law School Essay Exams</a:t>
            </a:r>
            <a:endParaRPr lang="en-US" sz="1200" dirty="0"/>
          </a:p>
        </p:txBody>
      </p:sp>
      <p:sp>
        <p:nvSpPr>
          <p:cNvPr id="18" name="Shape 14"/>
          <p:cNvSpPr/>
          <p:nvPr/>
        </p:nvSpPr>
        <p:spPr>
          <a:xfrm>
            <a:off x="566928" y="3182112"/>
            <a:ext cx="3575304" cy="365760"/>
          </a:xfrm>
          <a:prstGeom prst="roundRect">
            <a:avLst>
              <a:gd name="adj" fmla="val 15000"/>
            </a:avLst>
          </a:prstGeom>
          <a:solidFill>
            <a:srgbClr val="FFFFFF"/>
          </a:solidFill>
          <a:ln w="12700">
            <a:solidFill>
              <a:srgbClr val="D4AC70"/>
            </a:solidFill>
            <a:prstDash val="solid"/>
          </a:ln>
        </p:spPr>
        <p:txBody>
          <a:bodyPr/>
          <a:lstStyle/>
          <a:p>
            <a:endParaRPr lang="en-US"/>
          </a:p>
        </p:txBody>
      </p:sp>
      <p:sp>
        <p:nvSpPr>
          <p:cNvPr id="19" name="Text 15"/>
          <p:cNvSpPr/>
          <p:nvPr/>
        </p:nvSpPr>
        <p:spPr>
          <a:xfrm>
            <a:off x="676656" y="3182112"/>
            <a:ext cx="3355848" cy="365760"/>
          </a:xfrm>
          <a:prstGeom prst="rect">
            <a:avLst/>
          </a:prstGeom>
          <a:noFill/>
          <a:ln/>
        </p:spPr>
        <p:txBody>
          <a:bodyPr wrap="square" lIns="0" tIns="0" rIns="0" bIns="0" rtlCol="0" anchor="ctr"/>
          <a:lstStyle/>
          <a:p>
            <a:pPr marL="0" indent="0" algn="l">
              <a:buNone/>
            </a:pPr>
            <a:r>
              <a:rPr lang="en-US" sz="1200" b="1" dirty="0">
                <a:solidFill>
                  <a:srgbClr val="BF2D2E"/>
                </a:solidFill>
                <a:latin typeface="Calibri" pitchFamily="34" charset="0"/>
                <a:ea typeface="Calibri" pitchFamily="34" charset="-122"/>
                <a:cs typeface="Calibri" pitchFamily="34" charset="-120"/>
              </a:rPr>
              <a:t>✓  </a:t>
            </a:r>
            <a:r>
              <a:rPr lang="en-US" sz="1200" dirty="0">
                <a:solidFill>
                  <a:srgbClr val="2A2A2A"/>
                </a:solidFill>
                <a:latin typeface="Calibri" pitchFamily="34" charset="0"/>
                <a:ea typeface="Calibri" pitchFamily="34" charset="-122"/>
                <a:cs typeface="Calibri" pitchFamily="34" charset="-120"/>
              </a:rPr>
              <a:t>Model Essay Answers</a:t>
            </a:r>
            <a:endParaRPr lang="en-US" sz="1200" dirty="0"/>
          </a:p>
        </p:txBody>
      </p:sp>
      <p:sp>
        <p:nvSpPr>
          <p:cNvPr id="20" name="Shape 16"/>
          <p:cNvSpPr/>
          <p:nvPr/>
        </p:nvSpPr>
        <p:spPr>
          <a:xfrm>
            <a:off x="566928" y="3639312"/>
            <a:ext cx="3575304" cy="365760"/>
          </a:xfrm>
          <a:prstGeom prst="roundRect">
            <a:avLst>
              <a:gd name="adj" fmla="val 15000"/>
            </a:avLst>
          </a:prstGeom>
          <a:solidFill>
            <a:srgbClr val="FFFFFF"/>
          </a:solidFill>
          <a:ln w="12700">
            <a:solidFill>
              <a:srgbClr val="D4AC70"/>
            </a:solidFill>
            <a:prstDash val="solid"/>
          </a:ln>
        </p:spPr>
        <p:txBody>
          <a:bodyPr/>
          <a:lstStyle/>
          <a:p>
            <a:endParaRPr lang="en-US"/>
          </a:p>
        </p:txBody>
      </p:sp>
      <p:sp>
        <p:nvSpPr>
          <p:cNvPr id="21" name="Text 17"/>
          <p:cNvSpPr/>
          <p:nvPr/>
        </p:nvSpPr>
        <p:spPr>
          <a:xfrm>
            <a:off x="676656" y="3639312"/>
            <a:ext cx="3355848" cy="365760"/>
          </a:xfrm>
          <a:prstGeom prst="rect">
            <a:avLst/>
          </a:prstGeom>
          <a:noFill/>
          <a:ln/>
        </p:spPr>
        <p:txBody>
          <a:bodyPr wrap="square" lIns="0" tIns="0" rIns="0" bIns="0" rtlCol="0" anchor="ctr"/>
          <a:lstStyle/>
          <a:p>
            <a:pPr marL="0" indent="0" algn="l">
              <a:buNone/>
            </a:pPr>
            <a:r>
              <a:rPr lang="en-US" sz="1200" b="1" dirty="0">
                <a:solidFill>
                  <a:srgbClr val="BF2D2E"/>
                </a:solidFill>
                <a:latin typeface="Calibri" pitchFamily="34" charset="0"/>
                <a:ea typeface="Calibri" pitchFamily="34" charset="-122"/>
                <a:cs typeface="Calibri" pitchFamily="34" charset="-120"/>
              </a:rPr>
              <a:t>✓  </a:t>
            </a:r>
            <a:r>
              <a:rPr lang="en-US" sz="1200" dirty="0">
                <a:solidFill>
                  <a:srgbClr val="2A2A2A"/>
                </a:solidFill>
                <a:latin typeface="Calibri" pitchFamily="34" charset="0"/>
                <a:ea typeface="Calibri" pitchFamily="34" charset="-122"/>
                <a:cs typeface="Calibri" pitchFamily="34" charset="-120"/>
              </a:rPr>
              <a:t>Multiple-Choice + Analysis</a:t>
            </a:r>
            <a:endParaRPr lang="en-US" sz="1200" dirty="0"/>
          </a:p>
        </p:txBody>
      </p:sp>
      <p:sp>
        <p:nvSpPr>
          <p:cNvPr id="22" name="Shape 18"/>
          <p:cNvSpPr/>
          <p:nvPr/>
        </p:nvSpPr>
        <p:spPr>
          <a:xfrm>
            <a:off x="566928" y="4096512"/>
            <a:ext cx="3575304" cy="365760"/>
          </a:xfrm>
          <a:prstGeom prst="roundRect">
            <a:avLst>
              <a:gd name="adj" fmla="val 15000"/>
            </a:avLst>
          </a:prstGeom>
          <a:solidFill>
            <a:srgbClr val="FFFFFF"/>
          </a:solidFill>
          <a:ln w="12700">
            <a:solidFill>
              <a:srgbClr val="D4AC70"/>
            </a:solidFill>
            <a:prstDash val="solid"/>
          </a:ln>
        </p:spPr>
        <p:txBody>
          <a:bodyPr/>
          <a:lstStyle/>
          <a:p>
            <a:endParaRPr lang="en-US"/>
          </a:p>
        </p:txBody>
      </p:sp>
      <p:sp>
        <p:nvSpPr>
          <p:cNvPr id="23" name="Text 19"/>
          <p:cNvSpPr/>
          <p:nvPr/>
        </p:nvSpPr>
        <p:spPr>
          <a:xfrm>
            <a:off x="676656" y="4096512"/>
            <a:ext cx="3355848" cy="365760"/>
          </a:xfrm>
          <a:prstGeom prst="rect">
            <a:avLst/>
          </a:prstGeom>
          <a:noFill/>
          <a:ln/>
        </p:spPr>
        <p:txBody>
          <a:bodyPr wrap="square" lIns="0" tIns="0" rIns="0" bIns="0" rtlCol="0" anchor="ctr"/>
          <a:lstStyle/>
          <a:p>
            <a:pPr marL="0" indent="0" algn="l">
              <a:buNone/>
            </a:pPr>
            <a:r>
              <a:rPr lang="en-US" sz="1200" b="1" dirty="0">
                <a:solidFill>
                  <a:srgbClr val="BF2D2E"/>
                </a:solidFill>
                <a:latin typeface="Calibri" pitchFamily="34" charset="0"/>
                <a:ea typeface="Calibri" pitchFamily="34" charset="-122"/>
                <a:cs typeface="Calibri" pitchFamily="34" charset="-120"/>
              </a:rPr>
              <a:t>✓  </a:t>
            </a:r>
            <a:r>
              <a:rPr lang="en-US" sz="1200" dirty="0">
                <a:solidFill>
                  <a:srgbClr val="2A2A2A"/>
                </a:solidFill>
                <a:latin typeface="Calibri" pitchFamily="34" charset="0"/>
                <a:ea typeface="Calibri" pitchFamily="34" charset="-122"/>
                <a:cs typeface="Calibri" pitchFamily="34" charset="-120"/>
              </a:rPr>
              <a:t>Essay-Writing Guidance</a:t>
            </a:r>
            <a:endParaRPr lang="en-US" sz="1200" dirty="0"/>
          </a:p>
        </p:txBody>
      </p:sp>
      <p:sp>
        <p:nvSpPr>
          <p:cNvPr id="24" name="Text 20"/>
          <p:cNvSpPr/>
          <p:nvPr/>
        </p:nvSpPr>
        <p:spPr>
          <a:xfrm>
            <a:off x="4818888" y="2377440"/>
            <a:ext cx="3566160" cy="219456"/>
          </a:xfrm>
          <a:prstGeom prst="rect">
            <a:avLst/>
          </a:prstGeom>
          <a:noFill/>
          <a:ln/>
        </p:spPr>
        <p:txBody>
          <a:bodyPr wrap="square" lIns="0" tIns="0" rIns="0" bIns="0" rtlCol="0" anchor="ctr"/>
          <a:lstStyle/>
          <a:p>
            <a:pPr marL="0" indent="0" algn="l">
              <a:buNone/>
            </a:pPr>
            <a:r>
              <a:rPr lang="en-US" sz="1150" b="1" kern="0" spc="120" dirty="0">
                <a:solidFill>
                  <a:srgbClr val="BF2D2E"/>
                </a:solidFill>
                <a:latin typeface="Calibri" pitchFamily="34" charset="0"/>
                <a:ea typeface="Calibri" pitchFamily="34" charset="-122"/>
                <a:cs typeface="Calibri" pitchFamily="34" charset="-120"/>
              </a:rPr>
              <a:t>WHEN TO USE IT</a:t>
            </a:r>
            <a:endParaRPr lang="en-US" sz="1150" dirty="0"/>
          </a:p>
        </p:txBody>
      </p:sp>
      <p:sp>
        <p:nvSpPr>
          <p:cNvPr id="25" name="Shape 21"/>
          <p:cNvSpPr/>
          <p:nvPr/>
        </p:nvSpPr>
        <p:spPr>
          <a:xfrm>
            <a:off x="4818888" y="2724912"/>
            <a:ext cx="2468880" cy="365760"/>
          </a:xfrm>
          <a:prstGeom prst="roundRect">
            <a:avLst>
              <a:gd name="adj" fmla="val 20000"/>
            </a:avLst>
          </a:prstGeom>
          <a:solidFill>
            <a:srgbClr val="31BEBD"/>
          </a:solidFill>
          <a:ln/>
        </p:spPr>
        <p:txBody>
          <a:bodyPr/>
          <a:lstStyle/>
          <a:p>
            <a:endParaRPr lang="en-US"/>
          </a:p>
        </p:txBody>
      </p:sp>
      <p:sp>
        <p:nvSpPr>
          <p:cNvPr id="26" name="Text 22"/>
          <p:cNvSpPr/>
          <p:nvPr/>
        </p:nvSpPr>
        <p:spPr>
          <a:xfrm>
            <a:off x="4818888" y="2724912"/>
            <a:ext cx="2468880" cy="365760"/>
          </a:xfrm>
          <a:prstGeom prst="rect">
            <a:avLst/>
          </a:prstGeom>
          <a:noFill/>
          <a:ln/>
        </p:spPr>
        <p:txBody>
          <a:bodyPr wrap="square" lIns="0" tIns="0" rIns="0" bIns="0" rtlCol="0" anchor="ctr"/>
          <a:lstStyle/>
          <a:p>
            <a:pPr marL="0" indent="0" algn="ctr">
              <a:buNone/>
            </a:pPr>
            <a:r>
              <a:rPr lang="en-US" sz="1250" b="1" kern="0" spc="100" dirty="0">
                <a:solidFill>
                  <a:srgbClr val="1A1A2E"/>
                </a:solidFill>
                <a:latin typeface="Calibri" pitchFamily="34" charset="0"/>
                <a:ea typeface="Calibri" pitchFamily="34" charset="-122"/>
                <a:cs typeface="Calibri" pitchFamily="34" charset="-120"/>
              </a:rPr>
              <a:t>EXAM PREP</a:t>
            </a:r>
            <a:endParaRPr lang="en-US" sz="1250" dirty="0"/>
          </a:p>
        </p:txBody>
      </p:sp>
      <p:sp>
        <p:nvSpPr>
          <p:cNvPr id="27" name="Text 23"/>
          <p:cNvSpPr/>
          <p:nvPr/>
        </p:nvSpPr>
        <p:spPr>
          <a:xfrm>
            <a:off x="4818888" y="3264408"/>
            <a:ext cx="3758184" cy="1280160"/>
          </a:xfrm>
          <a:prstGeom prst="rect">
            <a:avLst/>
          </a:prstGeom>
          <a:noFill/>
          <a:ln/>
        </p:spPr>
        <p:txBody>
          <a:bodyPr wrap="square" lIns="0" tIns="0" rIns="0" bIns="0" rtlCol="0" anchor="t"/>
          <a:lstStyle/>
          <a:p>
            <a:pPr marL="0" indent="0" algn="l">
              <a:lnSpc>
                <a:spcPct val="115000"/>
              </a:lnSpc>
              <a:buNone/>
            </a:pPr>
            <a:r>
              <a:rPr lang="en-US" sz="1300" dirty="0">
                <a:solidFill>
                  <a:srgbClr val="3A3A3A"/>
                </a:solidFill>
                <a:latin typeface="Calibri" pitchFamily="34" charset="0"/>
                <a:ea typeface="Calibri" pitchFamily="34" charset="-122"/>
                <a:cs typeface="Calibri" pitchFamily="34" charset="-120"/>
              </a:rPr>
              <a:t>This is built for exam prep, once you already have a solid grasp of the material and are ready to practice writing under real exam conditions.</a:t>
            </a:r>
            <a:endParaRPr lang="en-US" sz="1300"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name="Slide 12">
    <p:bg>
      <p:bgPr>
        <a:solidFill>
          <a:srgbClr val="F8F6F2"/>
        </a:solidFill>
        <a:effectLst/>
      </p:bgPr>
    </p:bg>
    <p:spTree>
      <p:nvGrpSpPr>
        <p:cNvPr id="1" name=""/>
        <p:cNvGrpSpPr/>
        <p:nvPr/>
      </p:nvGrpSpPr>
      <p:grpSpPr>
        <a:xfrm>
          <a:off x="0" y="0"/>
          <a:ext cx="0" cy="0"/>
          <a:chOff x="0" y="0"/>
          <a:chExt cx="0" cy="0"/>
        </a:xfrm>
      </p:grpSpPr>
      <p:sp>
        <p:nvSpPr>
          <p:cNvPr id="2" name="Shape 0"/>
          <p:cNvSpPr/>
          <p:nvPr/>
        </p:nvSpPr>
        <p:spPr>
          <a:xfrm>
            <a:off x="0" y="0"/>
            <a:ext cx="9144000" cy="863559"/>
          </a:xfrm>
          <a:prstGeom prst="rect">
            <a:avLst/>
          </a:prstGeom>
          <a:solidFill>
            <a:srgbClr val="BF2D2E"/>
          </a:solidFill>
          <a:ln/>
        </p:spPr>
        <p:txBody>
          <a:bodyPr/>
          <a:lstStyle/>
          <a:p>
            <a:endParaRPr lang="en-US"/>
          </a:p>
        </p:txBody>
      </p:sp>
      <p:sp>
        <p:nvSpPr>
          <p:cNvPr id="3" name="Text 1"/>
          <p:cNvSpPr/>
          <p:nvPr/>
        </p:nvSpPr>
        <p:spPr>
          <a:xfrm>
            <a:off x="365760" y="82296"/>
            <a:ext cx="6126480" cy="457200"/>
          </a:xfrm>
          <a:prstGeom prst="rect">
            <a:avLst/>
          </a:prstGeom>
          <a:noFill/>
          <a:ln/>
        </p:spPr>
        <p:txBody>
          <a:bodyPr wrap="square" lIns="0" tIns="0" rIns="0" bIns="0" rtlCol="0" anchor="ctr"/>
          <a:lstStyle/>
          <a:p>
            <a:pPr marL="0" indent="0" algn="l">
              <a:buNone/>
            </a:pPr>
            <a:r>
              <a:rPr lang="en-US" sz="2500" b="1" dirty="0">
                <a:solidFill>
                  <a:srgbClr val="FFFFFF"/>
                </a:solidFill>
                <a:latin typeface="Cambria" pitchFamily="34" charset="0"/>
                <a:ea typeface="Cambria" pitchFamily="34" charset="-122"/>
                <a:cs typeface="Cambria" pitchFamily="34" charset="-120"/>
              </a:rPr>
              <a:t>Emanuel CrunchTime</a:t>
            </a:r>
            <a:endParaRPr lang="en-US" sz="2500" dirty="0"/>
          </a:p>
        </p:txBody>
      </p:sp>
      <p:sp>
        <p:nvSpPr>
          <p:cNvPr id="4" name="Text 2"/>
          <p:cNvSpPr/>
          <p:nvPr/>
        </p:nvSpPr>
        <p:spPr>
          <a:xfrm>
            <a:off x="365760" y="576072"/>
            <a:ext cx="6126480" cy="237744"/>
          </a:xfrm>
          <a:prstGeom prst="rect">
            <a:avLst/>
          </a:prstGeom>
          <a:noFill/>
          <a:ln/>
        </p:spPr>
        <p:txBody>
          <a:bodyPr wrap="square" lIns="0" tIns="0" rIns="0" bIns="0" rtlCol="0" anchor="ctr"/>
          <a:lstStyle/>
          <a:p>
            <a:pPr marL="0" indent="0" algn="l">
              <a:buNone/>
            </a:pPr>
            <a:r>
              <a:rPr lang="en-US" sz="1200" dirty="0">
                <a:solidFill>
                  <a:srgbClr val="FFFFFF"/>
                </a:solidFill>
                <a:latin typeface="Calibri" pitchFamily="34" charset="0"/>
                <a:ea typeface="Calibri" pitchFamily="34" charset="-122"/>
                <a:cs typeface="Calibri" pitchFamily="34" charset="-120"/>
              </a:rPr>
              <a:t>Study Guide Series  ·  Exam prep</a:t>
            </a:r>
            <a:endParaRPr lang="en-US" sz="1200" dirty="0"/>
          </a:p>
        </p:txBody>
      </p:sp>
      <p:sp>
        <p:nvSpPr>
          <p:cNvPr id="5" name="Shape 3"/>
          <p:cNvSpPr/>
          <p:nvPr/>
        </p:nvSpPr>
        <p:spPr>
          <a:xfrm>
            <a:off x="6647688" y="118872"/>
            <a:ext cx="2249424" cy="586290"/>
          </a:xfrm>
          <a:prstGeom prst="roundRect">
            <a:avLst>
              <a:gd name="adj" fmla="val 9358"/>
            </a:avLst>
          </a:prstGeom>
          <a:solidFill>
            <a:srgbClr val="FFFFFF">
              <a:alpha val="92000"/>
            </a:srgbClr>
          </a:solidFill>
          <a:ln/>
        </p:spPr>
        <p:txBody>
          <a:bodyPr/>
          <a:lstStyle/>
          <a:p>
            <a:endParaRPr lang="en-US"/>
          </a:p>
        </p:txBody>
      </p:sp>
      <p:pic>
        <p:nvPicPr>
          <p:cNvPr id="6" name="Image 0" descr="/home/claude/build/assets/aspen_logo.png"/>
          <p:cNvPicPr>
            <a:picLocks noChangeAspect="1"/>
          </p:cNvPicPr>
          <p:nvPr/>
        </p:nvPicPr>
        <p:blipFill>
          <a:blip r:embed="rId3"/>
          <a:stretch>
            <a:fillRect/>
          </a:stretch>
        </p:blipFill>
        <p:spPr>
          <a:xfrm>
            <a:off x="6729984" y="173736"/>
            <a:ext cx="2084832" cy="476562"/>
          </a:xfrm>
          <a:prstGeom prst="rect">
            <a:avLst/>
          </a:prstGeom>
        </p:spPr>
      </p:pic>
      <p:sp>
        <p:nvSpPr>
          <p:cNvPr id="7" name="Shape 4"/>
          <p:cNvSpPr/>
          <p:nvPr/>
        </p:nvSpPr>
        <p:spPr>
          <a:xfrm>
            <a:off x="0" y="4882896"/>
            <a:ext cx="9144000" cy="260604"/>
          </a:xfrm>
          <a:prstGeom prst="rect">
            <a:avLst/>
          </a:prstGeom>
          <a:solidFill>
            <a:srgbClr val="D4AC70"/>
          </a:solidFill>
          <a:ln/>
        </p:spPr>
        <p:txBody>
          <a:bodyPr/>
          <a:lstStyle/>
          <a:p>
            <a:endParaRPr lang="en-US"/>
          </a:p>
        </p:txBody>
      </p:sp>
      <p:sp>
        <p:nvSpPr>
          <p:cNvPr id="8" name="Text 5"/>
          <p:cNvSpPr/>
          <p:nvPr/>
        </p:nvSpPr>
        <p:spPr>
          <a:xfrm>
            <a:off x="274320" y="4882896"/>
            <a:ext cx="5486400" cy="260604"/>
          </a:xfrm>
          <a:prstGeom prst="rect">
            <a:avLst/>
          </a:prstGeom>
          <a:noFill/>
          <a:ln/>
        </p:spPr>
        <p:txBody>
          <a:bodyPr wrap="square" lIns="0" tIns="0" rIns="0" bIns="0" rtlCol="0" anchor="ctr"/>
          <a:lstStyle/>
          <a:p>
            <a:pPr marL="0" indent="0" algn="l">
              <a:buNone/>
            </a:pPr>
            <a:r>
              <a:rPr lang="en-US" sz="1050" b="1" dirty="0">
                <a:solidFill>
                  <a:srgbClr val="1A1A2E"/>
                </a:solidFill>
                <a:latin typeface="Calibri" pitchFamily="34" charset="0"/>
                <a:ea typeface="Calibri" pitchFamily="34" charset="-122"/>
                <a:cs typeface="Calibri" pitchFamily="34" charset="-120"/>
              </a:rPr>
              <a:t>Aspen Learning Library  |  Study Guide Series</a:t>
            </a:r>
            <a:endParaRPr lang="en-US" sz="1050" dirty="0"/>
          </a:p>
        </p:txBody>
      </p:sp>
      <p:sp>
        <p:nvSpPr>
          <p:cNvPr id="9" name="Text 6"/>
          <p:cNvSpPr/>
          <p:nvPr/>
        </p:nvSpPr>
        <p:spPr>
          <a:xfrm>
            <a:off x="8138160" y="4882896"/>
            <a:ext cx="731520" cy="260604"/>
          </a:xfrm>
          <a:prstGeom prst="rect">
            <a:avLst/>
          </a:prstGeom>
          <a:noFill/>
          <a:ln/>
        </p:spPr>
        <p:txBody>
          <a:bodyPr wrap="square" lIns="0" tIns="0" rIns="0" bIns="0" rtlCol="0" anchor="ctr"/>
          <a:lstStyle/>
          <a:p>
            <a:pPr marL="0" indent="0" algn="r">
              <a:buNone/>
            </a:pPr>
            <a:r>
              <a:rPr lang="en-US" sz="1050" b="1" dirty="0">
                <a:solidFill>
                  <a:srgbClr val="1A1A2E"/>
                </a:solidFill>
                <a:latin typeface="Calibri" pitchFamily="34" charset="0"/>
                <a:ea typeface="Calibri" pitchFamily="34" charset="-122"/>
                <a:cs typeface="Calibri" pitchFamily="34" charset="-120"/>
              </a:rPr>
              <a:t>11 / 17</a:t>
            </a:r>
            <a:endParaRPr lang="en-US" sz="1050" dirty="0"/>
          </a:p>
        </p:txBody>
      </p:sp>
      <p:sp>
        <p:nvSpPr>
          <p:cNvPr id="11" name="Text 7"/>
          <p:cNvSpPr/>
          <p:nvPr/>
        </p:nvSpPr>
        <p:spPr>
          <a:xfrm>
            <a:off x="365760" y="987552"/>
            <a:ext cx="3657600" cy="219456"/>
          </a:xfrm>
          <a:prstGeom prst="rect">
            <a:avLst/>
          </a:prstGeom>
          <a:noFill/>
          <a:ln/>
        </p:spPr>
        <p:txBody>
          <a:bodyPr wrap="square" lIns="0" tIns="0" rIns="0" bIns="0" rtlCol="0" anchor="ctr"/>
          <a:lstStyle/>
          <a:p>
            <a:pPr marL="0" indent="0" algn="l">
              <a:buNone/>
            </a:pPr>
            <a:r>
              <a:rPr lang="en-US" sz="1150" b="1" kern="0" spc="120" dirty="0">
                <a:solidFill>
                  <a:srgbClr val="BF2D2E"/>
                </a:solidFill>
                <a:latin typeface="Calibri" pitchFamily="34" charset="0"/>
                <a:ea typeface="Calibri" pitchFamily="34" charset="-122"/>
                <a:cs typeface="Calibri" pitchFamily="34" charset="-120"/>
              </a:rPr>
              <a:t>WHAT IT IS</a:t>
            </a:r>
            <a:endParaRPr lang="en-US" sz="1150" dirty="0"/>
          </a:p>
        </p:txBody>
      </p:sp>
      <p:sp>
        <p:nvSpPr>
          <p:cNvPr id="12" name="Text 8"/>
          <p:cNvSpPr/>
          <p:nvPr/>
        </p:nvSpPr>
        <p:spPr>
          <a:xfrm>
            <a:off x="365760" y="1234440"/>
            <a:ext cx="8412480" cy="868680"/>
          </a:xfrm>
          <a:prstGeom prst="rect">
            <a:avLst/>
          </a:prstGeom>
          <a:noFill/>
          <a:ln/>
        </p:spPr>
        <p:txBody>
          <a:bodyPr wrap="square" lIns="0" tIns="0" rIns="0" bIns="0" rtlCol="0" anchor="t"/>
          <a:lstStyle/>
          <a:p>
            <a:pPr marL="0" indent="0" algn="l">
              <a:lnSpc>
                <a:spcPct val="112000"/>
              </a:lnSpc>
              <a:buNone/>
            </a:pPr>
            <a:r>
              <a:rPr lang="en-US" sz="1300" dirty="0">
                <a:solidFill>
                  <a:srgbClr val="3A3A3A"/>
                </a:solidFill>
                <a:latin typeface="Calibri" pitchFamily="34" charset="0"/>
                <a:ea typeface="Calibri" pitchFamily="34" charset="-122"/>
                <a:cs typeface="Calibri" pitchFamily="34" charset="-120"/>
              </a:rPr>
              <a:t>When there's only a week left, the goal shifts from learning more to reviewing faster. Flowcharts, capsule summaries, and sample exams built for speed.</a:t>
            </a:r>
            <a:endParaRPr lang="en-US" sz="1300" dirty="0"/>
          </a:p>
        </p:txBody>
      </p:sp>
      <p:sp>
        <p:nvSpPr>
          <p:cNvPr id="13" name="Shape 9"/>
          <p:cNvSpPr/>
          <p:nvPr/>
        </p:nvSpPr>
        <p:spPr>
          <a:xfrm>
            <a:off x="365760" y="2212848"/>
            <a:ext cx="3977640" cy="2450592"/>
          </a:xfrm>
          <a:prstGeom prst="roundRect">
            <a:avLst>
              <a:gd name="adj" fmla="val 2612"/>
            </a:avLst>
          </a:prstGeom>
          <a:solidFill>
            <a:srgbClr val="F1EEE7"/>
          </a:solidFill>
          <a:ln/>
        </p:spPr>
        <p:txBody>
          <a:bodyPr/>
          <a:lstStyle/>
          <a:p>
            <a:endParaRPr lang="en-US"/>
          </a:p>
        </p:txBody>
      </p:sp>
      <p:sp>
        <p:nvSpPr>
          <p:cNvPr id="14" name="Shape 10"/>
          <p:cNvSpPr/>
          <p:nvPr/>
        </p:nvSpPr>
        <p:spPr>
          <a:xfrm>
            <a:off x="4617720" y="2212848"/>
            <a:ext cx="4160520" cy="2450592"/>
          </a:xfrm>
          <a:prstGeom prst="roundRect">
            <a:avLst>
              <a:gd name="adj" fmla="val 2612"/>
            </a:avLst>
          </a:prstGeom>
          <a:solidFill>
            <a:srgbClr val="F1EEE7"/>
          </a:solidFill>
          <a:ln/>
        </p:spPr>
        <p:txBody>
          <a:bodyPr/>
          <a:lstStyle/>
          <a:p>
            <a:endParaRPr lang="en-US"/>
          </a:p>
        </p:txBody>
      </p:sp>
      <p:sp>
        <p:nvSpPr>
          <p:cNvPr id="15" name="Text 11"/>
          <p:cNvSpPr/>
          <p:nvPr/>
        </p:nvSpPr>
        <p:spPr>
          <a:xfrm>
            <a:off x="566928" y="2377440"/>
            <a:ext cx="3566160" cy="219456"/>
          </a:xfrm>
          <a:prstGeom prst="rect">
            <a:avLst/>
          </a:prstGeom>
          <a:noFill/>
          <a:ln/>
        </p:spPr>
        <p:txBody>
          <a:bodyPr wrap="square" lIns="0" tIns="0" rIns="0" bIns="0" rtlCol="0" anchor="ctr"/>
          <a:lstStyle/>
          <a:p>
            <a:pPr marL="0" indent="0" algn="l">
              <a:buNone/>
            </a:pPr>
            <a:r>
              <a:rPr lang="en-US" sz="1150" b="1" kern="0" spc="120" dirty="0">
                <a:solidFill>
                  <a:srgbClr val="BF2D2E"/>
                </a:solidFill>
                <a:latin typeface="Calibri" pitchFamily="34" charset="0"/>
                <a:ea typeface="Calibri" pitchFamily="34" charset="-122"/>
                <a:cs typeface="Calibri" pitchFamily="34" charset="-120"/>
              </a:rPr>
              <a:t>WHAT'S INSIDE</a:t>
            </a:r>
            <a:endParaRPr lang="en-US" sz="1150" dirty="0"/>
          </a:p>
        </p:txBody>
      </p:sp>
      <p:sp>
        <p:nvSpPr>
          <p:cNvPr id="16" name="Shape 12"/>
          <p:cNvSpPr/>
          <p:nvPr/>
        </p:nvSpPr>
        <p:spPr>
          <a:xfrm>
            <a:off x="566928" y="2724912"/>
            <a:ext cx="3575304" cy="365760"/>
          </a:xfrm>
          <a:prstGeom prst="roundRect">
            <a:avLst>
              <a:gd name="adj" fmla="val 15000"/>
            </a:avLst>
          </a:prstGeom>
          <a:solidFill>
            <a:srgbClr val="FFFFFF"/>
          </a:solidFill>
          <a:ln w="12700">
            <a:solidFill>
              <a:srgbClr val="D4AC70"/>
            </a:solidFill>
            <a:prstDash val="solid"/>
          </a:ln>
        </p:spPr>
        <p:txBody>
          <a:bodyPr/>
          <a:lstStyle/>
          <a:p>
            <a:endParaRPr lang="en-US"/>
          </a:p>
        </p:txBody>
      </p:sp>
      <p:sp>
        <p:nvSpPr>
          <p:cNvPr id="17" name="Text 13"/>
          <p:cNvSpPr/>
          <p:nvPr/>
        </p:nvSpPr>
        <p:spPr>
          <a:xfrm>
            <a:off x="676656" y="2724912"/>
            <a:ext cx="3355848" cy="365760"/>
          </a:xfrm>
          <a:prstGeom prst="rect">
            <a:avLst/>
          </a:prstGeom>
          <a:noFill/>
          <a:ln/>
        </p:spPr>
        <p:txBody>
          <a:bodyPr wrap="square" lIns="0" tIns="0" rIns="0" bIns="0" rtlCol="0" anchor="ctr"/>
          <a:lstStyle/>
          <a:p>
            <a:pPr marL="0" indent="0" algn="l">
              <a:buNone/>
            </a:pPr>
            <a:r>
              <a:rPr lang="en-US" sz="1200" b="1" dirty="0">
                <a:solidFill>
                  <a:srgbClr val="BF2D2E"/>
                </a:solidFill>
                <a:latin typeface="Calibri" pitchFamily="34" charset="0"/>
                <a:ea typeface="Calibri" pitchFamily="34" charset="-122"/>
                <a:cs typeface="Calibri" pitchFamily="34" charset="-120"/>
              </a:rPr>
              <a:t>✓  </a:t>
            </a:r>
            <a:r>
              <a:rPr lang="en-US" sz="1200" dirty="0">
                <a:solidFill>
                  <a:srgbClr val="2A2A2A"/>
                </a:solidFill>
                <a:latin typeface="Calibri" pitchFamily="34" charset="0"/>
                <a:ea typeface="Calibri" pitchFamily="34" charset="-122"/>
                <a:cs typeface="Calibri" pitchFamily="34" charset="-120"/>
              </a:rPr>
              <a:t>Issue-Spotting Flowcharts</a:t>
            </a:r>
            <a:endParaRPr lang="en-US" sz="1200" dirty="0"/>
          </a:p>
        </p:txBody>
      </p:sp>
      <p:sp>
        <p:nvSpPr>
          <p:cNvPr id="18" name="Shape 14"/>
          <p:cNvSpPr/>
          <p:nvPr/>
        </p:nvSpPr>
        <p:spPr>
          <a:xfrm>
            <a:off x="566928" y="3182112"/>
            <a:ext cx="3575304" cy="365760"/>
          </a:xfrm>
          <a:prstGeom prst="roundRect">
            <a:avLst>
              <a:gd name="adj" fmla="val 15000"/>
            </a:avLst>
          </a:prstGeom>
          <a:solidFill>
            <a:srgbClr val="FFFFFF"/>
          </a:solidFill>
          <a:ln w="12700">
            <a:solidFill>
              <a:srgbClr val="D4AC70"/>
            </a:solidFill>
            <a:prstDash val="solid"/>
          </a:ln>
        </p:spPr>
        <p:txBody>
          <a:bodyPr/>
          <a:lstStyle/>
          <a:p>
            <a:endParaRPr lang="en-US"/>
          </a:p>
        </p:txBody>
      </p:sp>
      <p:sp>
        <p:nvSpPr>
          <p:cNvPr id="19" name="Text 15"/>
          <p:cNvSpPr/>
          <p:nvPr/>
        </p:nvSpPr>
        <p:spPr>
          <a:xfrm>
            <a:off x="676656" y="3182112"/>
            <a:ext cx="3355848" cy="365760"/>
          </a:xfrm>
          <a:prstGeom prst="rect">
            <a:avLst/>
          </a:prstGeom>
          <a:noFill/>
          <a:ln/>
        </p:spPr>
        <p:txBody>
          <a:bodyPr wrap="square" lIns="0" tIns="0" rIns="0" bIns="0" rtlCol="0" anchor="ctr"/>
          <a:lstStyle/>
          <a:p>
            <a:pPr marL="0" indent="0" algn="l">
              <a:buNone/>
            </a:pPr>
            <a:r>
              <a:rPr lang="en-US" sz="1200" b="1" dirty="0">
                <a:solidFill>
                  <a:srgbClr val="BF2D2E"/>
                </a:solidFill>
                <a:latin typeface="Calibri" pitchFamily="34" charset="0"/>
                <a:ea typeface="Calibri" pitchFamily="34" charset="-122"/>
                <a:cs typeface="Calibri" pitchFamily="34" charset="-120"/>
              </a:rPr>
              <a:t>✓  </a:t>
            </a:r>
            <a:r>
              <a:rPr lang="en-US" sz="1200" dirty="0">
                <a:solidFill>
                  <a:srgbClr val="2A2A2A"/>
                </a:solidFill>
                <a:latin typeface="Calibri" pitchFamily="34" charset="0"/>
                <a:ea typeface="Calibri" pitchFamily="34" charset="-122"/>
                <a:cs typeface="Calibri" pitchFamily="34" charset="-120"/>
              </a:rPr>
              <a:t>Capsule Summaries</a:t>
            </a:r>
            <a:endParaRPr lang="en-US" sz="1200" dirty="0"/>
          </a:p>
        </p:txBody>
      </p:sp>
      <p:sp>
        <p:nvSpPr>
          <p:cNvPr id="20" name="Shape 16"/>
          <p:cNvSpPr/>
          <p:nvPr/>
        </p:nvSpPr>
        <p:spPr>
          <a:xfrm>
            <a:off x="566928" y="3639312"/>
            <a:ext cx="3575304" cy="365760"/>
          </a:xfrm>
          <a:prstGeom prst="roundRect">
            <a:avLst>
              <a:gd name="adj" fmla="val 15000"/>
            </a:avLst>
          </a:prstGeom>
          <a:solidFill>
            <a:srgbClr val="FFFFFF"/>
          </a:solidFill>
          <a:ln w="12700">
            <a:solidFill>
              <a:srgbClr val="D4AC70"/>
            </a:solidFill>
            <a:prstDash val="solid"/>
          </a:ln>
        </p:spPr>
        <p:txBody>
          <a:bodyPr/>
          <a:lstStyle/>
          <a:p>
            <a:endParaRPr lang="en-US"/>
          </a:p>
        </p:txBody>
      </p:sp>
      <p:sp>
        <p:nvSpPr>
          <p:cNvPr id="21" name="Text 17"/>
          <p:cNvSpPr/>
          <p:nvPr/>
        </p:nvSpPr>
        <p:spPr>
          <a:xfrm>
            <a:off x="676656" y="3639312"/>
            <a:ext cx="3355848" cy="365760"/>
          </a:xfrm>
          <a:prstGeom prst="rect">
            <a:avLst/>
          </a:prstGeom>
          <a:noFill/>
          <a:ln/>
        </p:spPr>
        <p:txBody>
          <a:bodyPr wrap="square" lIns="0" tIns="0" rIns="0" bIns="0" rtlCol="0" anchor="ctr"/>
          <a:lstStyle/>
          <a:p>
            <a:pPr marL="0" indent="0" algn="l">
              <a:buNone/>
            </a:pPr>
            <a:r>
              <a:rPr lang="en-US" sz="1200" b="1" dirty="0">
                <a:solidFill>
                  <a:srgbClr val="BF2D2E"/>
                </a:solidFill>
                <a:latin typeface="Calibri" pitchFamily="34" charset="0"/>
                <a:ea typeface="Calibri" pitchFamily="34" charset="-122"/>
                <a:cs typeface="Calibri" pitchFamily="34" charset="-120"/>
              </a:rPr>
              <a:t>✓  </a:t>
            </a:r>
            <a:r>
              <a:rPr lang="en-US" sz="1200" dirty="0">
                <a:solidFill>
                  <a:srgbClr val="2A2A2A"/>
                </a:solidFill>
                <a:latin typeface="Calibri" pitchFamily="34" charset="0"/>
                <a:ea typeface="Calibri" pitchFamily="34" charset="-122"/>
                <a:cs typeface="Calibri" pitchFamily="34" charset="-120"/>
              </a:rPr>
              <a:t>Sample Exams + Model Answers</a:t>
            </a:r>
            <a:endParaRPr lang="en-US" sz="1200" dirty="0"/>
          </a:p>
        </p:txBody>
      </p:sp>
      <p:sp>
        <p:nvSpPr>
          <p:cNvPr id="22" name="Text 18"/>
          <p:cNvSpPr/>
          <p:nvPr/>
        </p:nvSpPr>
        <p:spPr>
          <a:xfrm>
            <a:off x="4818888" y="2377440"/>
            <a:ext cx="3566160" cy="219456"/>
          </a:xfrm>
          <a:prstGeom prst="rect">
            <a:avLst/>
          </a:prstGeom>
          <a:noFill/>
          <a:ln/>
        </p:spPr>
        <p:txBody>
          <a:bodyPr wrap="square" lIns="0" tIns="0" rIns="0" bIns="0" rtlCol="0" anchor="ctr"/>
          <a:lstStyle/>
          <a:p>
            <a:pPr marL="0" indent="0" algn="l">
              <a:buNone/>
            </a:pPr>
            <a:r>
              <a:rPr lang="en-US" sz="1150" b="1" kern="0" spc="120" dirty="0">
                <a:solidFill>
                  <a:srgbClr val="BF2D2E"/>
                </a:solidFill>
                <a:latin typeface="Calibri" pitchFamily="34" charset="0"/>
                <a:ea typeface="Calibri" pitchFamily="34" charset="-122"/>
                <a:cs typeface="Calibri" pitchFamily="34" charset="-120"/>
              </a:rPr>
              <a:t>WHEN TO USE IT</a:t>
            </a:r>
            <a:endParaRPr lang="en-US" sz="1150" dirty="0"/>
          </a:p>
        </p:txBody>
      </p:sp>
      <p:sp>
        <p:nvSpPr>
          <p:cNvPr id="23" name="Shape 19"/>
          <p:cNvSpPr/>
          <p:nvPr/>
        </p:nvSpPr>
        <p:spPr>
          <a:xfrm>
            <a:off x="4818888" y="2724912"/>
            <a:ext cx="2468880" cy="365760"/>
          </a:xfrm>
          <a:prstGeom prst="roundRect">
            <a:avLst>
              <a:gd name="adj" fmla="val 20000"/>
            </a:avLst>
          </a:prstGeom>
          <a:solidFill>
            <a:srgbClr val="31BEBD"/>
          </a:solidFill>
          <a:ln/>
        </p:spPr>
        <p:txBody>
          <a:bodyPr/>
          <a:lstStyle/>
          <a:p>
            <a:endParaRPr lang="en-US"/>
          </a:p>
        </p:txBody>
      </p:sp>
      <p:sp>
        <p:nvSpPr>
          <p:cNvPr id="24" name="Text 20"/>
          <p:cNvSpPr/>
          <p:nvPr/>
        </p:nvSpPr>
        <p:spPr>
          <a:xfrm>
            <a:off x="4818888" y="2724912"/>
            <a:ext cx="2468880" cy="365760"/>
          </a:xfrm>
          <a:prstGeom prst="rect">
            <a:avLst/>
          </a:prstGeom>
          <a:noFill/>
          <a:ln/>
        </p:spPr>
        <p:txBody>
          <a:bodyPr wrap="square" lIns="0" tIns="0" rIns="0" bIns="0" rtlCol="0" anchor="ctr"/>
          <a:lstStyle/>
          <a:p>
            <a:pPr marL="0" indent="0" algn="ctr">
              <a:buNone/>
            </a:pPr>
            <a:r>
              <a:rPr lang="en-US" sz="1250" b="1" kern="0" spc="100" dirty="0">
                <a:solidFill>
                  <a:srgbClr val="1A1A2E"/>
                </a:solidFill>
                <a:latin typeface="Calibri" pitchFamily="34" charset="0"/>
                <a:ea typeface="Calibri" pitchFamily="34" charset="-122"/>
                <a:cs typeface="Calibri" pitchFamily="34" charset="-120"/>
              </a:rPr>
              <a:t>EXAM PREP</a:t>
            </a:r>
            <a:endParaRPr lang="en-US" sz="1250" dirty="0"/>
          </a:p>
        </p:txBody>
      </p:sp>
      <p:sp>
        <p:nvSpPr>
          <p:cNvPr id="25" name="Text 21"/>
          <p:cNvSpPr/>
          <p:nvPr/>
        </p:nvSpPr>
        <p:spPr>
          <a:xfrm>
            <a:off x="4818888" y="3264408"/>
            <a:ext cx="3758184" cy="1280160"/>
          </a:xfrm>
          <a:prstGeom prst="rect">
            <a:avLst/>
          </a:prstGeom>
          <a:noFill/>
          <a:ln/>
        </p:spPr>
        <p:txBody>
          <a:bodyPr wrap="square" lIns="0" tIns="0" rIns="0" bIns="0" rtlCol="0" anchor="t"/>
          <a:lstStyle/>
          <a:p>
            <a:pPr marL="0" indent="0" algn="l">
              <a:lnSpc>
                <a:spcPct val="115000"/>
              </a:lnSpc>
              <a:buNone/>
            </a:pPr>
            <a:r>
              <a:rPr lang="en-US" sz="1300" dirty="0" err="1">
                <a:solidFill>
                  <a:srgbClr val="3A3A3A"/>
                </a:solidFill>
                <a:latin typeface="Calibri" pitchFamily="34" charset="0"/>
                <a:ea typeface="Calibri" pitchFamily="34" charset="-122"/>
                <a:cs typeface="Calibri" pitchFamily="34" charset="-120"/>
              </a:rPr>
              <a:t>CrunchTime</a:t>
            </a:r>
            <a:r>
              <a:rPr lang="en-US" sz="1300" dirty="0">
                <a:solidFill>
                  <a:srgbClr val="3A3A3A"/>
                </a:solidFill>
                <a:latin typeface="Calibri" pitchFamily="34" charset="0"/>
                <a:ea typeface="Calibri" pitchFamily="34" charset="-122"/>
                <a:cs typeface="Calibri" pitchFamily="34" charset="-120"/>
              </a:rPr>
              <a:t> is designed for the last stretch before finals, when the priority is reviewing everything you've already learned as efficiently as possible.</a:t>
            </a:r>
            <a:endParaRPr lang="en-US" sz="1300"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name="Slide 13">
    <p:bg>
      <p:bgPr>
        <a:solidFill>
          <a:srgbClr val="F8F6F2"/>
        </a:solidFill>
        <a:effectLst/>
      </p:bgPr>
    </p:bg>
    <p:spTree>
      <p:nvGrpSpPr>
        <p:cNvPr id="1" name=""/>
        <p:cNvGrpSpPr/>
        <p:nvPr/>
      </p:nvGrpSpPr>
      <p:grpSpPr>
        <a:xfrm>
          <a:off x="0" y="0"/>
          <a:ext cx="0" cy="0"/>
          <a:chOff x="0" y="0"/>
          <a:chExt cx="0" cy="0"/>
        </a:xfrm>
      </p:grpSpPr>
      <p:sp>
        <p:nvSpPr>
          <p:cNvPr id="2" name="Shape 0"/>
          <p:cNvSpPr/>
          <p:nvPr/>
        </p:nvSpPr>
        <p:spPr>
          <a:xfrm>
            <a:off x="0" y="0"/>
            <a:ext cx="9144000" cy="863559"/>
          </a:xfrm>
          <a:prstGeom prst="rect">
            <a:avLst/>
          </a:prstGeom>
          <a:solidFill>
            <a:srgbClr val="BF2D2E"/>
          </a:solidFill>
          <a:ln/>
        </p:spPr>
        <p:txBody>
          <a:bodyPr/>
          <a:lstStyle/>
          <a:p>
            <a:endParaRPr lang="en-US"/>
          </a:p>
        </p:txBody>
      </p:sp>
      <p:sp>
        <p:nvSpPr>
          <p:cNvPr id="3" name="Text 1"/>
          <p:cNvSpPr/>
          <p:nvPr/>
        </p:nvSpPr>
        <p:spPr>
          <a:xfrm>
            <a:off x="365760" y="82296"/>
            <a:ext cx="6126480" cy="457200"/>
          </a:xfrm>
          <a:prstGeom prst="rect">
            <a:avLst/>
          </a:prstGeom>
          <a:noFill/>
          <a:ln/>
        </p:spPr>
        <p:txBody>
          <a:bodyPr wrap="square" lIns="0" tIns="0" rIns="0" bIns="0" rtlCol="0" anchor="ctr"/>
          <a:lstStyle/>
          <a:p>
            <a:pPr marL="0" indent="0" algn="l">
              <a:buNone/>
            </a:pPr>
            <a:r>
              <a:rPr lang="en-US" sz="2500" b="1" dirty="0">
                <a:solidFill>
                  <a:srgbClr val="FFFFFF"/>
                </a:solidFill>
                <a:latin typeface="Cambria" pitchFamily="34" charset="0"/>
                <a:ea typeface="Cambria" pitchFamily="34" charset="-122"/>
                <a:cs typeface="Cambria" pitchFamily="34" charset="-120"/>
              </a:rPr>
              <a:t>Specialty Collections</a:t>
            </a:r>
            <a:endParaRPr lang="en-US" sz="2500" dirty="0"/>
          </a:p>
        </p:txBody>
      </p:sp>
      <p:sp>
        <p:nvSpPr>
          <p:cNvPr id="4" name="Text 2"/>
          <p:cNvSpPr/>
          <p:nvPr/>
        </p:nvSpPr>
        <p:spPr>
          <a:xfrm>
            <a:off x="365760" y="576072"/>
            <a:ext cx="6126480" cy="237744"/>
          </a:xfrm>
          <a:prstGeom prst="rect">
            <a:avLst/>
          </a:prstGeom>
          <a:noFill/>
          <a:ln/>
        </p:spPr>
        <p:txBody>
          <a:bodyPr wrap="square" lIns="0" tIns="0" rIns="0" bIns="0" rtlCol="0" anchor="ctr"/>
          <a:lstStyle/>
          <a:p>
            <a:pPr marL="0" indent="0" algn="l">
              <a:buNone/>
            </a:pPr>
            <a:r>
              <a:rPr lang="en-US" sz="1200" dirty="0">
                <a:solidFill>
                  <a:srgbClr val="FFFFFF"/>
                </a:solidFill>
                <a:latin typeface="Calibri" pitchFamily="34" charset="0"/>
                <a:ea typeface="Calibri" pitchFamily="34" charset="-122"/>
                <a:cs typeface="Calibri" pitchFamily="34" charset="-120"/>
              </a:rPr>
              <a:t>Study Guide Series  ·  Beyond the Core Series</a:t>
            </a:r>
            <a:endParaRPr lang="en-US" sz="1200" dirty="0"/>
          </a:p>
        </p:txBody>
      </p:sp>
      <p:sp>
        <p:nvSpPr>
          <p:cNvPr id="5" name="Shape 3"/>
          <p:cNvSpPr/>
          <p:nvPr/>
        </p:nvSpPr>
        <p:spPr>
          <a:xfrm>
            <a:off x="6647688" y="118872"/>
            <a:ext cx="2249424" cy="586290"/>
          </a:xfrm>
          <a:prstGeom prst="roundRect">
            <a:avLst>
              <a:gd name="adj" fmla="val 9358"/>
            </a:avLst>
          </a:prstGeom>
          <a:solidFill>
            <a:srgbClr val="FFFFFF">
              <a:alpha val="92000"/>
            </a:srgbClr>
          </a:solidFill>
          <a:ln/>
        </p:spPr>
        <p:txBody>
          <a:bodyPr/>
          <a:lstStyle/>
          <a:p>
            <a:endParaRPr lang="en-US"/>
          </a:p>
        </p:txBody>
      </p:sp>
      <p:pic>
        <p:nvPicPr>
          <p:cNvPr id="6" name="Image 0" descr="/home/claude/build/assets/aspen_logo.png"/>
          <p:cNvPicPr>
            <a:picLocks noChangeAspect="1"/>
          </p:cNvPicPr>
          <p:nvPr/>
        </p:nvPicPr>
        <p:blipFill>
          <a:blip r:embed="rId3"/>
          <a:stretch>
            <a:fillRect/>
          </a:stretch>
        </p:blipFill>
        <p:spPr>
          <a:xfrm>
            <a:off x="6729984" y="173736"/>
            <a:ext cx="2084832" cy="476562"/>
          </a:xfrm>
          <a:prstGeom prst="rect">
            <a:avLst/>
          </a:prstGeom>
        </p:spPr>
      </p:pic>
      <p:sp>
        <p:nvSpPr>
          <p:cNvPr id="7" name="Shape 4"/>
          <p:cNvSpPr/>
          <p:nvPr/>
        </p:nvSpPr>
        <p:spPr>
          <a:xfrm>
            <a:off x="0" y="4882896"/>
            <a:ext cx="9144000" cy="260604"/>
          </a:xfrm>
          <a:prstGeom prst="rect">
            <a:avLst/>
          </a:prstGeom>
          <a:solidFill>
            <a:srgbClr val="D4AC70"/>
          </a:solidFill>
          <a:ln/>
        </p:spPr>
        <p:txBody>
          <a:bodyPr/>
          <a:lstStyle/>
          <a:p>
            <a:endParaRPr lang="en-US"/>
          </a:p>
        </p:txBody>
      </p:sp>
      <p:sp>
        <p:nvSpPr>
          <p:cNvPr id="8" name="Text 5"/>
          <p:cNvSpPr/>
          <p:nvPr/>
        </p:nvSpPr>
        <p:spPr>
          <a:xfrm>
            <a:off x="274320" y="4882896"/>
            <a:ext cx="5486400" cy="260604"/>
          </a:xfrm>
          <a:prstGeom prst="rect">
            <a:avLst/>
          </a:prstGeom>
          <a:noFill/>
          <a:ln/>
        </p:spPr>
        <p:txBody>
          <a:bodyPr wrap="square" lIns="0" tIns="0" rIns="0" bIns="0" rtlCol="0" anchor="ctr"/>
          <a:lstStyle/>
          <a:p>
            <a:pPr marL="0" indent="0" algn="l">
              <a:buNone/>
            </a:pPr>
            <a:r>
              <a:rPr lang="en-US" sz="1050" b="1" dirty="0">
                <a:solidFill>
                  <a:srgbClr val="1A1A2E"/>
                </a:solidFill>
                <a:latin typeface="Calibri" pitchFamily="34" charset="0"/>
                <a:ea typeface="Calibri" pitchFamily="34" charset="-122"/>
                <a:cs typeface="Calibri" pitchFamily="34" charset="-120"/>
              </a:rPr>
              <a:t>Aspen Learning Library  |  Study Guide Series</a:t>
            </a:r>
            <a:endParaRPr lang="en-US" sz="1050" dirty="0"/>
          </a:p>
        </p:txBody>
      </p:sp>
      <p:sp>
        <p:nvSpPr>
          <p:cNvPr id="9" name="Text 6"/>
          <p:cNvSpPr/>
          <p:nvPr/>
        </p:nvSpPr>
        <p:spPr>
          <a:xfrm>
            <a:off x="8138160" y="4882896"/>
            <a:ext cx="731520" cy="260604"/>
          </a:xfrm>
          <a:prstGeom prst="rect">
            <a:avLst/>
          </a:prstGeom>
          <a:noFill/>
          <a:ln/>
        </p:spPr>
        <p:txBody>
          <a:bodyPr wrap="square" lIns="0" tIns="0" rIns="0" bIns="0" rtlCol="0" anchor="ctr"/>
          <a:lstStyle/>
          <a:p>
            <a:pPr marL="0" indent="0" algn="r">
              <a:buNone/>
            </a:pPr>
            <a:r>
              <a:rPr lang="en-US" sz="1050" b="1" dirty="0">
                <a:solidFill>
                  <a:srgbClr val="1A1A2E"/>
                </a:solidFill>
                <a:latin typeface="Calibri" pitchFamily="34" charset="0"/>
                <a:ea typeface="Calibri" pitchFamily="34" charset="-122"/>
                <a:cs typeface="Calibri" pitchFamily="34" charset="-120"/>
              </a:rPr>
              <a:t>12 / 17</a:t>
            </a:r>
            <a:endParaRPr lang="en-US" sz="1050" dirty="0"/>
          </a:p>
        </p:txBody>
      </p:sp>
      <p:sp>
        <p:nvSpPr>
          <p:cNvPr id="10" name="Text 7"/>
          <p:cNvSpPr/>
          <p:nvPr/>
        </p:nvSpPr>
        <p:spPr>
          <a:xfrm>
            <a:off x="365760" y="960120"/>
            <a:ext cx="8412480" cy="457200"/>
          </a:xfrm>
          <a:prstGeom prst="rect">
            <a:avLst/>
          </a:prstGeom>
          <a:noFill/>
          <a:ln/>
        </p:spPr>
        <p:txBody>
          <a:bodyPr wrap="square" lIns="0" tIns="0" rIns="0" bIns="0" rtlCol="0" anchor="t"/>
          <a:lstStyle/>
          <a:p>
            <a:pPr marL="0" indent="0" algn="l">
              <a:lnSpc>
                <a:spcPct val="110000"/>
              </a:lnSpc>
              <a:buNone/>
            </a:pPr>
            <a:r>
              <a:rPr lang="en-US" sz="1400" dirty="0">
                <a:solidFill>
                  <a:srgbClr val="3A3A3A"/>
                </a:solidFill>
                <a:latin typeface="Calibri" pitchFamily="34" charset="0"/>
                <a:ea typeface="Calibri" pitchFamily="34" charset="-122"/>
                <a:cs typeface="Calibri" pitchFamily="34" charset="-120"/>
              </a:rPr>
              <a:t>Your library also includes these specialty collections, for when a course or a career stage calls for something more specific.</a:t>
            </a:r>
            <a:endParaRPr lang="en-US" sz="1400" dirty="0"/>
          </a:p>
        </p:txBody>
      </p:sp>
      <p:sp>
        <p:nvSpPr>
          <p:cNvPr id="11" name="Shape 8"/>
          <p:cNvSpPr/>
          <p:nvPr/>
        </p:nvSpPr>
        <p:spPr>
          <a:xfrm>
            <a:off x="365760" y="1609344"/>
            <a:ext cx="54864" cy="457200"/>
          </a:xfrm>
          <a:prstGeom prst="rect">
            <a:avLst/>
          </a:prstGeom>
          <a:solidFill>
            <a:srgbClr val="D4AC70"/>
          </a:solidFill>
          <a:ln/>
        </p:spPr>
        <p:txBody>
          <a:bodyPr/>
          <a:lstStyle/>
          <a:p>
            <a:endParaRPr lang="en-US"/>
          </a:p>
        </p:txBody>
      </p:sp>
      <p:sp>
        <p:nvSpPr>
          <p:cNvPr id="12" name="Text 9"/>
          <p:cNvSpPr/>
          <p:nvPr/>
        </p:nvSpPr>
        <p:spPr>
          <a:xfrm>
            <a:off x="566928" y="1572768"/>
            <a:ext cx="2103120" cy="603504"/>
          </a:xfrm>
          <a:prstGeom prst="rect">
            <a:avLst/>
          </a:prstGeom>
          <a:noFill/>
          <a:ln/>
        </p:spPr>
        <p:txBody>
          <a:bodyPr wrap="square" lIns="0" tIns="0" rIns="0" bIns="0" rtlCol="0" anchor="t"/>
          <a:lstStyle/>
          <a:p>
            <a:pPr marL="0" indent="0" algn="l">
              <a:buNone/>
            </a:pPr>
            <a:r>
              <a:rPr lang="en-US" sz="1350" b="1" dirty="0">
                <a:solidFill>
                  <a:srgbClr val="1A1A2E"/>
                </a:solidFill>
                <a:latin typeface="Calibri" pitchFamily="34" charset="0"/>
                <a:ea typeface="Calibri" pitchFamily="34" charset="-122"/>
                <a:cs typeface="Calibri" pitchFamily="34" charset="-120"/>
              </a:rPr>
              <a:t>Law in a Flash</a:t>
            </a:r>
            <a:endParaRPr lang="en-US" sz="1350" dirty="0"/>
          </a:p>
        </p:txBody>
      </p:sp>
      <p:sp>
        <p:nvSpPr>
          <p:cNvPr id="13" name="Text 10"/>
          <p:cNvSpPr/>
          <p:nvPr/>
        </p:nvSpPr>
        <p:spPr>
          <a:xfrm>
            <a:off x="2743200" y="1572768"/>
            <a:ext cx="6035040" cy="603504"/>
          </a:xfrm>
          <a:prstGeom prst="rect">
            <a:avLst/>
          </a:prstGeom>
          <a:noFill/>
          <a:ln/>
        </p:spPr>
        <p:txBody>
          <a:bodyPr wrap="square" lIns="0" tIns="0" rIns="0" bIns="0" rtlCol="0" anchor="t"/>
          <a:lstStyle/>
          <a:p>
            <a:pPr marL="0" indent="0" algn="l">
              <a:lnSpc>
                <a:spcPct val="110000"/>
              </a:lnSpc>
              <a:buNone/>
            </a:pPr>
            <a:r>
              <a:rPr lang="en-US" sz="1250" dirty="0">
                <a:solidFill>
                  <a:srgbClr val="3A3A3A"/>
                </a:solidFill>
                <a:latin typeface="Calibri" pitchFamily="34" charset="0"/>
                <a:ea typeface="Calibri" pitchFamily="34" charset="-122"/>
                <a:cs typeface="Calibri" pitchFamily="34" charset="-120"/>
              </a:rPr>
              <a:t>Digital flashcards for quick, point-by-point review of key rules and terms.</a:t>
            </a:r>
            <a:endParaRPr lang="en-US" sz="1250" dirty="0"/>
          </a:p>
        </p:txBody>
      </p:sp>
      <p:sp>
        <p:nvSpPr>
          <p:cNvPr id="14" name="Shape 11"/>
          <p:cNvSpPr/>
          <p:nvPr/>
        </p:nvSpPr>
        <p:spPr>
          <a:xfrm>
            <a:off x="365760" y="2121408"/>
            <a:ext cx="8412480" cy="10973"/>
          </a:xfrm>
          <a:prstGeom prst="rect">
            <a:avLst/>
          </a:prstGeom>
          <a:solidFill>
            <a:srgbClr val="DEDAD0"/>
          </a:solidFill>
          <a:ln/>
        </p:spPr>
        <p:txBody>
          <a:bodyPr/>
          <a:lstStyle/>
          <a:p>
            <a:endParaRPr lang="en-US"/>
          </a:p>
        </p:txBody>
      </p:sp>
      <p:sp>
        <p:nvSpPr>
          <p:cNvPr id="15" name="Shape 12"/>
          <p:cNvSpPr/>
          <p:nvPr/>
        </p:nvSpPr>
        <p:spPr>
          <a:xfrm>
            <a:off x="365760" y="2212848"/>
            <a:ext cx="54864" cy="457200"/>
          </a:xfrm>
          <a:prstGeom prst="rect">
            <a:avLst/>
          </a:prstGeom>
          <a:solidFill>
            <a:srgbClr val="D4AC70"/>
          </a:solidFill>
          <a:ln/>
        </p:spPr>
        <p:txBody>
          <a:bodyPr/>
          <a:lstStyle/>
          <a:p>
            <a:endParaRPr lang="en-US"/>
          </a:p>
        </p:txBody>
      </p:sp>
      <p:sp>
        <p:nvSpPr>
          <p:cNvPr id="16" name="Text 13"/>
          <p:cNvSpPr/>
          <p:nvPr/>
        </p:nvSpPr>
        <p:spPr>
          <a:xfrm>
            <a:off x="566928" y="2176272"/>
            <a:ext cx="2103120" cy="603504"/>
          </a:xfrm>
          <a:prstGeom prst="rect">
            <a:avLst/>
          </a:prstGeom>
          <a:noFill/>
          <a:ln/>
        </p:spPr>
        <p:txBody>
          <a:bodyPr wrap="square" lIns="0" tIns="0" rIns="0" bIns="0" rtlCol="0" anchor="t"/>
          <a:lstStyle/>
          <a:p>
            <a:pPr marL="0" indent="0" algn="l">
              <a:buNone/>
            </a:pPr>
            <a:r>
              <a:rPr lang="en-US" sz="1350" b="1" dirty="0">
                <a:solidFill>
                  <a:srgbClr val="1A1A2E"/>
                </a:solidFill>
                <a:latin typeface="Calibri" pitchFamily="34" charset="0"/>
                <a:ea typeface="Calibri" pitchFamily="34" charset="-122"/>
                <a:cs typeface="Calibri" pitchFamily="34" charset="-120"/>
              </a:rPr>
              <a:t>Bar Review Series</a:t>
            </a:r>
            <a:endParaRPr lang="en-US" sz="1350" dirty="0"/>
          </a:p>
        </p:txBody>
      </p:sp>
      <p:sp>
        <p:nvSpPr>
          <p:cNvPr id="17" name="Text 14"/>
          <p:cNvSpPr/>
          <p:nvPr/>
        </p:nvSpPr>
        <p:spPr>
          <a:xfrm>
            <a:off x="2743200" y="2176272"/>
            <a:ext cx="6035040" cy="603504"/>
          </a:xfrm>
          <a:prstGeom prst="rect">
            <a:avLst/>
          </a:prstGeom>
          <a:noFill/>
          <a:ln/>
        </p:spPr>
        <p:txBody>
          <a:bodyPr wrap="square" lIns="0" tIns="0" rIns="0" bIns="0" rtlCol="0" anchor="t"/>
          <a:lstStyle/>
          <a:p>
            <a:pPr marL="0" indent="0" algn="l">
              <a:lnSpc>
                <a:spcPct val="110000"/>
              </a:lnSpc>
              <a:buNone/>
            </a:pPr>
            <a:r>
              <a:rPr lang="en-US" sz="1250" dirty="0">
                <a:solidFill>
                  <a:srgbClr val="3A3A3A"/>
                </a:solidFill>
                <a:latin typeface="Calibri" pitchFamily="34" charset="0"/>
                <a:ea typeface="Calibri" pitchFamily="34" charset="-122"/>
                <a:cs typeface="Calibri" pitchFamily="34" charset="-120"/>
              </a:rPr>
              <a:t>Practice questions and strategies covering both the traditional bar exam and the new NextGen UBE.</a:t>
            </a:r>
            <a:endParaRPr lang="en-US" sz="1250" dirty="0"/>
          </a:p>
        </p:txBody>
      </p:sp>
      <p:sp>
        <p:nvSpPr>
          <p:cNvPr id="18" name="Shape 15"/>
          <p:cNvSpPr/>
          <p:nvPr/>
        </p:nvSpPr>
        <p:spPr>
          <a:xfrm>
            <a:off x="365760" y="2724912"/>
            <a:ext cx="8412480" cy="10973"/>
          </a:xfrm>
          <a:prstGeom prst="rect">
            <a:avLst/>
          </a:prstGeom>
          <a:solidFill>
            <a:srgbClr val="DEDAD0"/>
          </a:solidFill>
          <a:ln/>
        </p:spPr>
        <p:txBody>
          <a:bodyPr/>
          <a:lstStyle/>
          <a:p>
            <a:endParaRPr lang="en-US"/>
          </a:p>
        </p:txBody>
      </p:sp>
      <p:sp>
        <p:nvSpPr>
          <p:cNvPr id="19" name="Shape 16"/>
          <p:cNvSpPr/>
          <p:nvPr/>
        </p:nvSpPr>
        <p:spPr>
          <a:xfrm>
            <a:off x="365760" y="2816352"/>
            <a:ext cx="54864" cy="457200"/>
          </a:xfrm>
          <a:prstGeom prst="rect">
            <a:avLst/>
          </a:prstGeom>
          <a:solidFill>
            <a:srgbClr val="D4AC70"/>
          </a:solidFill>
          <a:ln/>
        </p:spPr>
        <p:txBody>
          <a:bodyPr/>
          <a:lstStyle/>
          <a:p>
            <a:endParaRPr lang="en-US"/>
          </a:p>
        </p:txBody>
      </p:sp>
      <p:sp>
        <p:nvSpPr>
          <p:cNvPr id="20" name="Text 17"/>
          <p:cNvSpPr/>
          <p:nvPr/>
        </p:nvSpPr>
        <p:spPr>
          <a:xfrm>
            <a:off x="566928" y="2779776"/>
            <a:ext cx="2103120" cy="603504"/>
          </a:xfrm>
          <a:prstGeom prst="rect">
            <a:avLst/>
          </a:prstGeom>
          <a:noFill/>
          <a:ln/>
        </p:spPr>
        <p:txBody>
          <a:bodyPr wrap="square" lIns="0" tIns="0" rIns="0" bIns="0" rtlCol="0" anchor="t"/>
          <a:lstStyle/>
          <a:p>
            <a:pPr marL="0" indent="0" algn="l">
              <a:buNone/>
            </a:pPr>
            <a:r>
              <a:rPr lang="en-US" sz="1350" b="1" dirty="0">
                <a:solidFill>
                  <a:srgbClr val="1A1A2E"/>
                </a:solidFill>
                <a:latin typeface="Calibri" pitchFamily="34" charset="0"/>
                <a:ea typeface="Calibri" pitchFamily="34" charset="-122"/>
                <a:cs typeface="Calibri" pitchFamily="34" charset="-120"/>
              </a:rPr>
              <a:t>NITA Reference</a:t>
            </a:r>
            <a:endParaRPr lang="en-US" sz="1350" dirty="0"/>
          </a:p>
        </p:txBody>
      </p:sp>
      <p:sp>
        <p:nvSpPr>
          <p:cNvPr id="21" name="Text 18"/>
          <p:cNvSpPr/>
          <p:nvPr/>
        </p:nvSpPr>
        <p:spPr>
          <a:xfrm>
            <a:off x="2743200" y="2779776"/>
            <a:ext cx="6035040" cy="603504"/>
          </a:xfrm>
          <a:prstGeom prst="rect">
            <a:avLst/>
          </a:prstGeom>
          <a:noFill/>
          <a:ln/>
        </p:spPr>
        <p:txBody>
          <a:bodyPr wrap="square" lIns="0" tIns="0" rIns="0" bIns="0" rtlCol="0" anchor="t"/>
          <a:lstStyle/>
          <a:p>
            <a:pPr marL="0" indent="0" algn="l">
              <a:lnSpc>
                <a:spcPct val="110000"/>
              </a:lnSpc>
              <a:buNone/>
            </a:pPr>
            <a:r>
              <a:rPr lang="en-US" sz="1250" dirty="0">
                <a:solidFill>
                  <a:srgbClr val="3A3A3A"/>
                </a:solidFill>
                <a:latin typeface="Calibri" pitchFamily="34" charset="0"/>
                <a:ea typeface="Calibri" pitchFamily="34" charset="-122"/>
                <a:cs typeface="Calibri" pitchFamily="34" charset="-120"/>
              </a:rPr>
              <a:t>Practical guidance on trial advocacy skills like depositions, arguments, and witness examination.</a:t>
            </a:r>
            <a:endParaRPr lang="en-US" sz="1250" dirty="0"/>
          </a:p>
        </p:txBody>
      </p:sp>
      <p:sp>
        <p:nvSpPr>
          <p:cNvPr id="22" name="Shape 19"/>
          <p:cNvSpPr/>
          <p:nvPr/>
        </p:nvSpPr>
        <p:spPr>
          <a:xfrm>
            <a:off x="365760" y="3328416"/>
            <a:ext cx="8412480" cy="10973"/>
          </a:xfrm>
          <a:prstGeom prst="rect">
            <a:avLst/>
          </a:prstGeom>
          <a:solidFill>
            <a:srgbClr val="DEDAD0"/>
          </a:solidFill>
          <a:ln/>
        </p:spPr>
        <p:txBody>
          <a:bodyPr/>
          <a:lstStyle/>
          <a:p>
            <a:endParaRPr lang="en-US"/>
          </a:p>
        </p:txBody>
      </p:sp>
      <p:sp>
        <p:nvSpPr>
          <p:cNvPr id="23" name="Shape 20"/>
          <p:cNvSpPr/>
          <p:nvPr/>
        </p:nvSpPr>
        <p:spPr>
          <a:xfrm>
            <a:off x="365760" y="3419856"/>
            <a:ext cx="54864" cy="457200"/>
          </a:xfrm>
          <a:prstGeom prst="rect">
            <a:avLst/>
          </a:prstGeom>
          <a:solidFill>
            <a:srgbClr val="D4AC70"/>
          </a:solidFill>
          <a:ln/>
        </p:spPr>
        <p:txBody>
          <a:bodyPr/>
          <a:lstStyle/>
          <a:p>
            <a:endParaRPr lang="en-US"/>
          </a:p>
        </p:txBody>
      </p:sp>
      <p:sp>
        <p:nvSpPr>
          <p:cNvPr id="24" name="Text 21"/>
          <p:cNvSpPr/>
          <p:nvPr/>
        </p:nvSpPr>
        <p:spPr>
          <a:xfrm>
            <a:off x="566928" y="3383280"/>
            <a:ext cx="2103120" cy="603504"/>
          </a:xfrm>
          <a:prstGeom prst="rect">
            <a:avLst/>
          </a:prstGeom>
          <a:noFill/>
          <a:ln/>
        </p:spPr>
        <p:txBody>
          <a:bodyPr wrap="square" lIns="0" tIns="0" rIns="0" bIns="0" rtlCol="0" anchor="t"/>
          <a:lstStyle/>
          <a:p>
            <a:pPr marL="0" indent="0" algn="l">
              <a:buNone/>
            </a:pPr>
            <a:r>
              <a:rPr lang="en-US" sz="1350" b="1" dirty="0">
                <a:solidFill>
                  <a:srgbClr val="1A1A2E"/>
                </a:solidFill>
                <a:latin typeface="Calibri" pitchFamily="34" charset="0"/>
                <a:ea typeface="Calibri" pitchFamily="34" charset="-122"/>
                <a:cs typeface="Calibri" pitchFamily="34" charset="-120"/>
              </a:rPr>
              <a:t>Treatise Series</a:t>
            </a:r>
            <a:endParaRPr lang="en-US" sz="1350" dirty="0"/>
          </a:p>
        </p:txBody>
      </p:sp>
      <p:sp>
        <p:nvSpPr>
          <p:cNvPr id="25" name="Text 22"/>
          <p:cNvSpPr/>
          <p:nvPr/>
        </p:nvSpPr>
        <p:spPr>
          <a:xfrm>
            <a:off x="2743200" y="3383280"/>
            <a:ext cx="6035040" cy="603504"/>
          </a:xfrm>
          <a:prstGeom prst="rect">
            <a:avLst/>
          </a:prstGeom>
          <a:noFill/>
          <a:ln/>
        </p:spPr>
        <p:txBody>
          <a:bodyPr wrap="square" lIns="0" tIns="0" rIns="0" bIns="0" rtlCol="0" anchor="t"/>
          <a:lstStyle/>
          <a:p>
            <a:pPr marL="0" indent="0" algn="l">
              <a:lnSpc>
                <a:spcPct val="110000"/>
              </a:lnSpc>
              <a:buNone/>
            </a:pPr>
            <a:r>
              <a:rPr lang="en-US" sz="1250" dirty="0">
                <a:solidFill>
                  <a:srgbClr val="3A3A3A"/>
                </a:solidFill>
                <a:latin typeface="Calibri" pitchFamily="34" charset="0"/>
                <a:ea typeface="Calibri" pitchFamily="34" charset="-122"/>
                <a:cs typeface="Calibri" pitchFamily="34" charset="-120"/>
              </a:rPr>
              <a:t>In-depth treatment of legal doctrine, with examples and hypotheticals for research beyond your casebook.</a:t>
            </a:r>
            <a:endParaRPr lang="en-US" sz="1250" dirty="0"/>
          </a:p>
        </p:txBody>
      </p:sp>
      <p:sp>
        <p:nvSpPr>
          <p:cNvPr id="26" name="Shape 23"/>
          <p:cNvSpPr/>
          <p:nvPr/>
        </p:nvSpPr>
        <p:spPr>
          <a:xfrm>
            <a:off x="365760" y="3931920"/>
            <a:ext cx="8412480" cy="10973"/>
          </a:xfrm>
          <a:prstGeom prst="rect">
            <a:avLst/>
          </a:prstGeom>
          <a:solidFill>
            <a:srgbClr val="DEDAD0"/>
          </a:solidFill>
          <a:ln/>
        </p:spPr>
        <p:txBody>
          <a:bodyPr/>
          <a:lstStyle/>
          <a:p>
            <a:endParaRPr lang="en-US"/>
          </a:p>
        </p:txBody>
      </p:sp>
      <p:sp>
        <p:nvSpPr>
          <p:cNvPr id="27" name="Shape 24"/>
          <p:cNvSpPr/>
          <p:nvPr/>
        </p:nvSpPr>
        <p:spPr>
          <a:xfrm>
            <a:off x="365760" y="4023360"/>
            <a:ext cx="54864" cy="457200"/>
          </a:xfrm>
          <a:prstGeom prst="rect">
            <a:avLst/>
          </a:prstGeom>
          <a:solidFill>
            <a:srgbClr val="D4AC70"/>
          </a:solidFill>
          <a:ln/>
        </p:spPr>
        <p:txBody>
          <a:bodyPr/>
          <a:lstStyle/>
          <a:p>
            <a:endParaRPr lang="en-US"/>
          </a:p>
        </p:txBody>
      </p:sp>
      <p:sp>
        <p:nvSpPr>
          <p:cNvPr id="28" name="Text 25"/>
          <p:cNvSpPr/>
          <p:nvPr/>
        </p:nvSpPr>
        <p:spPr>
          <a:xfrm>
            <a:off x="566928" y="3986784"/>
            <a:ext cx="2103120" cy="603504"/>
          </a:xfrm>
          <a:prstGeom prst="rect">
            <a:avLst/>
          </a:prstGeom>
          <a:noFill/>
          <a:ln/>
        </p:spPr>
        <p:txBody>
          <a:bodyPr wrap="square" lIns="0" tIns="0" rIns="0" bIns="0" rtlCol="0" anchor="t"/>
          <a:lstStyle/>
          <a:p>
            <a:pPr marL="0" indent="0" algn="l">
              <a:buNone/>
            </a:pPr>
            <a:r>
              <a:rPr lang="en-US" sz="1350" b="1" dirty="0">
                <a:solidFill>
                  <a:srgbClr val="1A1A2E"/>
                </a:solidFill>
                <a:latin typeface="Calibri" pitchFamily="34" charset="0"/>
                <a:ea typeface="Calibri" pitchFamily="34" charset="-122"/>
                <a:cs typeface="Calibri" pitchFamily="34" charset="-120"/>
              </a:rPr>
              <a:t>Academic Success</a:t>
            </a:r>
            <a:endParaRPr lang="en-US" sz="1350" dirty="0"/>
          </a:p>
        </p:txBody>
      </p:sp>
      <p:sp>
        <p:nvSpPr>
          <p:cNvPr id="29" name="Text 26"/>
          <p:cNvSpPr/>
          <p:nvPr/>
        </p:nvSpPr>
        <p:spPr>
          <a:xfrm>
            <a:off x="2743200" y="3986784"/>
            <a:ext cx="6035040" cy="603504"/>
          </a:xfrm>
          <a:prstGeom prst="rect">
            <a:avLst/>
          </a:prstGeom>
          <a:noFill/>
          <a:ln/>
        </p:spPr>
        <p:txBody>
          <a:bodyPr wrap="square" lIns="0" tIns="0" rIns="0" bIns="0" rtlCol="0" anchor="t"/>
          <a:lstStyle/>
          <a:p>
            <a:pPr marL="0" indent="0" algn="l">
              <a:lnSpc>
                <a:spcPct val="110000"/>
              </a:lnSpc>
              <a:buNone/>
            </a:pPr>
            <a:r>
              <a:rPr lang="en-US" sz="1250" dirty="0">
                <a:solidFill>
                  <a:srgbClr val="3A3A3A"/>
                </a:solidFill>
                <a:latin typeface="Calibri" pitchFamily="34" charset="0"/>
                <a:ea typeface="Calibri" pitchFamily="34" charset="-122"/>
                <a:cs typeface="Calibri" pitchFamily="34" charset="-120"/>
              </a:rPr>
              <a:t>Strategies and preparation techniques that support your whole law school career, not just one course.</a:t>
            </a:r>
            <a:endParaRPr lang="en-US" sz="1250"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name="Slide 14">
    <p:bg>
      <p:bgPr>
        <a:solidFill>
          <a:srgbClr val="F8F6F2"/>
        </a:solidFill>
        <a:effectLst/>
      </p:bgPr>
    </p:bg>
    <p:spTree>
      <p:nvGrpSpPr>
        <p:cNvPr id="1" name=""/>
        <p:cNvGrpSpPr/>
        <p:nvPr/>
      </p:nvGrpSpPr>
      <p:grpSpPr>
        <a:xfrm>
          <a:off x="0" y="0"/>
          <a:ext cx="0" cy="0"/>
          <a:chOff x="0" y="0"/>
          <a:chExt cx="0" cy="0"/>
        </a:xfrm>
      </p:grpSpPr>
      <p:sp>
        <p:nvSpPr>
          <p:cNvPr id="2" name="Shape 0"/>
          <p:cNvSpPr/>
          <p:nvPr/>
        </p:nvSpPr>
        <p:spPr>
          <a:xfrm>
            <a:off x="0" y="0"/>
            <a:ext cx="9144000" cy="863559"/>
          </a:xfrm>
          <a:prstGeom prst="rect">
            <a:avLst/>
          </a:prstGeom>
          <a:solidFill>
            <a:srgbClr val="BF2D2E"/>
          </a:solidFill>
          <a:ln/>
        </p:spPr>
        <p:txBody>
          <a:bodyPr/>
          <a:lstStyle/>
          <a:p>
            <a:endParaRPr lang="en-US"/>
          </a:p>
        </p:txBody>
      </p:sp>
      <p:sp>
        <p:nvSpPr>
          <p:cNvPr id="3" name="Text 1"/>
          <p:cNvSpPr/>
          <p:nvPr/>
        </p:nvSpPr>
        <p:spPr>
          <a:xfrm>
            <a:off x="365760" y="82296"/>
            <a:ext cx="6126480" cy="457200"/>
          </a:xfrm>
          <a:prstGeom prst="rect">
            <a:avLst/>
          </a:prstGeom>
          <a:noFill/>
          <a:ln/>
        </p:spPr>
        <p:txBody>
          <a:bodyPr wrap="square" lIns="0" tIns="0" rIns="0" bIns="0" rtlCol="0" anchor="ctr"/>
          <a:lstStyle/>
          <a:p>
            <a:pPr marL="0" indent="0" algn="l">
              <a:buNone/>
            </a:pPr>
            <a:r>
              <a:rPr lang="en-US" sz="2500" b="1" dirty="0">
                <a:solidFill>
                  <a:srgbClr val="FFFFFF"/>
                </a:solidFill>
                <a:latin typeface="Cambria" pitchFamily="34" charset="0"/>
                <a:ea typeface="Cambria" pitchFamily="34" charset="-122"/>
                <a:cs typeface="Cambria" pitchFamily="34" charset="-120"/>
              </a:rPr>
              <a:t>Academic Success</a:t>
            </a:r>
            <a:endParaRPr lang="en-US" sz="2500" dirty="0"/>
          </a:p>
        </p:txBody>
      </p:sp>
      <p:sp>
        <p:nvSpPr>
          <p:cNvPr id="4" name="Text 2"/>
          <p:cNvSpPr/>
          <p:nvPr/>
        </p:nvSpPr>
        <p:spPr>
          <a:xfrm>
            <a:off x="365760" y="576072"/>
            <a:ext cx="6126480" cy="237744"/>
          </a:xfrm>
          <a:prstGeom prst="rect">
            <a:avLst/>
          </a:prstGeom>
          <a:noFill/>
          <a:ln/>
        </p:spPr>
        <p:txBody>
          <a:bodyPr wrap="square" lIns="0" tIns="0" rIns="0" bIns="0" rtlCol="0" anchor="ctr"/>
          <a:lstStyle/>
          <a:p>
            <a:pPr marL="0" indent="0" algn="l">
              <a:buNone/>
            </a:pPr>
            <a:r>
              <a:rPr lang="en-US" sz="1200" dirty="0">
                <a:solidFill>
                  <a:srgbClr val="FFFFFF"/>
                </a:solidFill>
                <a:latin typeface="Calibri" pitchFamily="34" charset="0"/>
                <a:ea typeface="Calibri" pitchFamily="34" charset="-122"/>
                <a:cs typeface="Calibri" pitchFamily="34" charset="-120"/>
              </a:rPr>
              <a:t>Specialty Collections  ·  Orientation to bar prep</a:t>
            </a:r>
            <a:endParaRPr lang="en-US" sz="1200" dirty="0"/>
          </a:p>
        </p:txBody>
      </p:sp>
      <p:sp>
        <p:nvSpPr>
          <p:cNvPr id="5" name="Shape 3"/>
          <p:cNvSpPr/>
          <p:nvPr/>
        </p:nvSpPr>
        <p:spPr>
          <a:xfrm>
            <a:off x="6647688" y="118872"/>
            <a:ext cx="2249424" cy="586290"/>
          </a:xfrm>
          <a:prstGeom prst="roundRect">
            <a:avLst>
              <a:gd name="adj" fmla="val 9358"/>
            </a:avLst>
          </a:prstGeom>
          <a:solidFill>
            <a:srgbClr val="FFFFFF">
              <a:alpha val="92000"/>
            </a:srgbClr>
          </a:solidFill>
          <a:ln/>
        </p:spPr>
        <p:txBody>
          <a:bodyPr/>
          <a:lstStyle/>
          <a:p>
            <a:endParaRPr lang="en-US"/>
          </a:p>
        </p:txBody>
      </p:sp>
      <p:pic>
        <p:nvPicPr>
          <p:cNvPr id="6" name="Image 0" descr="/home/claude/build/assets/aspen_logo.png"/>
          <p:cNvPicPr>
            <a:picLocks noChangeAspect="1"/>
          </p:cNvPicPr>
          <p:nvPr/>
        </p:nvPicPr>
        <p:blipFill>
          <a:blip r:embed="rId3"/>
          <a:stretch>
            <a:fillRect/>
          </a:stretch>
        </p:blipFill>
        <p:spPr>
          <a:xfrm>
            <a:off x="6729984" y="173736"/>
            <a:ext cx="2084832" cy="476562"/>
          </a:xfrm>
          <a:prstGeom prst="rect">
            <a:avLst/>
          </a:prstGeom>
        </p:spPr>
      </p:pic>
      <p:sp>
        <p:nvSpPr>
          <p:cNvPr id="7" name="Shape 4"/>
          <p:cNvSpPr/>
          <p:nvPr/>
        </p:nvSpPr>
        <p:spPr>
          <a:xfrm>
            <a:off x="0" y="4882896"/>
            <a:ext cx="9144000" cy="260604"/>
          </a:xfrm>
          <a:prstGeom prst="rect">
            <a:avLst/>
          </a:prstGeom>
          <a:solidFill>
            <a:srgbClr val="D4AC70"/>
          </a:solidFill>
          <a:ln/>
        </p:spPr>
        <p:txBody>
          <a:bodyPr/>
          <a:lstStyle/>
          <a:p>
            <a:endParaRPr lang="en-US"/>
          </a:p>
        </p:txBody>
      </p:sp>
      <p:sp>
        <p:nvSpPr>
          <p:cNvPr id="8" name="Text 5"/>
          <p:cNvSpPr/>
          <p:nvPr/>
        </p:nvSpPr>
        <p:spPr>
          <a:xfrm>
            <a:off x="274320" y="4882896"/>
            <a:ext cx="5486400" cy="260604"/>
          </a:xfrm>
          <a:prstGeom prst="rect">
            <a:avLst/>
          </a:prstGeom>
          <a:noFill/>
          <a:ln/>
        </p:spPr>
        <p:txBody>
          <a:bodyPr wrap="square" lIns="0" tIns="0" rIns="0" bIns="0" rtlCol="0" anchor="ctr"/>
          <a:lstStyle/>
          <a:p>
            <a:pPr marL="0" indent="0" algn="l">
              <a:buNone/>
            </a:pPr>
            <a:r>
              <a:rPr lang="en-US" sz="1050" b="1" dirty="0">
                <a:solidFill>
                  <a:srgbClr val="1A1A2E"/>
                </a:solidFill>
                <a:latin typeface="Calibri" pitchFamily="34" charset="0"/>
                <a:ea typeface="Calibri" pitchFamily="34" charset="-122"/>
                <a:cs typeface="Calibri" pitchFamily="34" charset="-120"/>
              </a:rPr>
              <a:t>Aspen Learning Library  |  Study Guide Series</a:t>
            </a:r>
            <a:endParaRPr lang="en-US" sz="1050" dirty="0"/>
          </a:p>
        </p:txBody>
      </p:sp>
      <p:sp>
        <p:nvSpPr>
          <p:cNvPr id="9" name="Text 6"/>
          <p:cNvSpPr/>
          <p:nvPr/>
        </p:nvSpPr>
        <p:spPr>
          <a:xfrm>
            <a:off x="8138160" y="4882896"/>
            <a:ext cx="731520" cy="260604"/>
          </a:xfrm>
          <a:prstGeom prst="rect">
            <a:avLst/>
          </a:prstGeom>
          <a:noFill/>
          <a:ln/>
        </p:spPr>
        <p:txBody>
          <a:bodyPr wrap="square" lIns="0" tIns="0" rIns="0" bIns="0" rtlCol="0" anchor="ctr"/>
          <a:lstStyle/>
          <a:p>
            <a:pPr marL="0" indent="0" algn="r">
              <a:buNone/>
            </a:pPr>
            <a:r>
              <a:rPr lang="en-US" sz="1050" b="1" dirty="0">
                <a:solidFill>
                  <a:srgbClr val="1A1A2E"/>
                </a:solidFill>
                <a:latin typeface="Calibri" pitchFamily="34" charset="0"/>
                <a:ea typeface="Calibri" pitchFamily="34" charset="-122"/>
                <a:cs typeface="Calibri" pitchFamily="34" charset="-120"/>
              </a:rPr>
              <a:t>13 / 17</a:t>
            </a:r>
            <a:endParaRPr lang="en-US" sz="1050" dirty="0"/>
          </a:p>
        </p:txBody>
      </p:sp>
      <p:sp>
        <p:nvSpPr>
          <p:cNvPr id="11" name="Text 7"/>
          <p:cNvSpPr/>
          <p:nvPr/>
        </p:nvSpPr>
        <p:spPr>
          <a:xfrm>
            <a:off x="365760" y="987552"/>
            <a:ext cx="3657600" cy="219456"/>
          </a:xfrm>
          <a:prstGeom prst="rect">
            <a:avLst/>
          </a:prstGeom>
          <a:noFill/>
          <a:ln/>
        </p:spPr>
        <p:txBody>
          <a:bodyPr wrap="square" lIns="0" tIns="0" rIns="0" bIns="0" rtlCol="0" anchor="ctr"/>
          <a:lstStyle/>
          <a:p>
            <a:pPr marL="0" indent="0" algn="l">
              <a:buNone/>
            </a:pPr>
            <a:r>
              <a:rPr lang="en-US" sz="1150" b="1" kern="0" spc="120" dirty="0">
                <a:solidFill>
                  <a:srgbClr val="BF2D2E"/>
                </a:solidFill>
                <a:latin typeface="Calibri" pitchFamily="34" charset="0"/>
                <a:ea typeface="Calibri" pitchFamily="34" charset="-122"/>
                <a:cs typeface="Calibri" pitchFamily="34" charset="-120"/>
              </a:rPr>
              <a:t>WHAT IT IS</a:t>
            </a:r>
            <a:endParaRPr lang="en-US" sz="1150" dirty="0"/>
          </a:p>
        </p:txBody>
      </p:sp>
      <p:sp>
        <p:nvSpPr>
          <p:cNvPr id="12" name="Text 8"/>
          <p:cNvSpPr/>
          <p:nvPr/>
        </p:nvSpPr>
        <p:spPr>
          <a:xfrm>
            <a:off x="365760" y="1234440"/>
            <a:ext cx="8412480" cy="868680"/>
          </a:xfrm>
          <a:prstGeom prst="rect">
            <a:avLst/>
          </a:prstGeom>
          <a:noFill/>
          <a:ln/>
        </p:spPr>
        <p:txBody>
          <a:bodyPr wrap="square" lIns="0" tIns="0" rIns="0" bIns="0" rtlCol="0" anchor="t"/>
          <a:lstStyle/>
          <a:p>
            <a:pPr marL="0" indent="0" algn="l">
              <a:lnSpc>
                <a:spcPct val="112000"/>
              </a:lnSpc>
              <a:buNone/>
            </a:pPr>
            <a:r>
              <a:rPr lang="en-US" sz="1300" dirty="0">
                <a:solidFill>
                  <a:srgbClr val="3A3A3A"/>
                </a:solidFill>
                <a:latin typeface="Calibri" pitchFamily="34" charset="0"/>
                <a:ea typeface="Calibri" pitchFamily="34" charset="-122"/>
                <a:cs typeface="Calibri" pitchFamily="34" charset="-120"/>
              </a:rPr>
              <a:t>No one hands you a manual for how to actually do law school. This is the closest thing to one.</a:t>
            </a:r>
            <a:endParaRPr lang="en-US" sz="1300" dirty="0"/>
          </a:p>
        </p:txBody>
      </p:sp>
      <p:sp>
        <p:nvSpPr>
          <p:cNvPr id="13" name="Shape 9"/>
          <p:cNvSpPr/>
          <p:nvPr/>
        </p:nvSpPr>
        <p:spPr>
          <a:xfrm>
            <a:off x="365760" y="2212848"/>
            <a:ext cx="3977640" cy="2450592"/>
          </a:xfrm>
          <a:prstGeom prst="roundRect">
            <a:avLst>
              <a:gd name="adj" fmla="val 2612"/>
            </a:avLst>
          </a:prstGeom>
          <a:solidFill>
            <a:srgbClr val="F1EEE7"/>
          </a:solidFill>
          <a:ln/>
        </p:spPr>
        <p:txBody>
          <a:bodyPr/>
          <a:lstStyle/>
          <a:p>
            <a:endParaRPr lang="en-US"/>
          </a:p>
        </p:txBody>
      </p:sp>
      <p:sp>
        <p:nvSpPr>
          <p:cNvPr id="14" name="Shape 10"/>
          <p:cNvSpPr/>
          <p:nvPr/>
        </p:nvSpPr>
        <p:spPr>
          <a:xfrm>
            <a:off x="4617720" y="2212848"/>
            <a:ext cx="4160520" cy="2450592"/>
          </a:xfrm>
          <a:prstGeom prst="roundRect">
            <a:avLst>
              <a:gd name="adj" fmla="val 2612"/>
            </a:avLst>
          </a:prstGeom>
          <a:solidFill>
            <a:srgbClr val="F1EEE7"/>
          </a:solidFill>
          <a:ln/>
        </p:spPr>
        <p:txBody>
          <a:bodyPr/>
          <a:lstStyle/>
          <a:p>
            <a:endParaRPr lang="en-US"/>
          </a:p>
        </p:txBody>
      </p:sp>
      <p:sp>
        <p:nvSpPr>
          <p:cNvPr id="15" name="Text 11"/>
          <p:cNvSpPr/>
          <p:nvPr/>
        </p:nvSpPr>
        <p:spPr>
          <a:xfrm>
            <a:off x="566928" y="2377440"/>
            <a:ext cx="3566160" cy="219456"/>
          </a:xfrm>
          <a:prstGeom prst="rect">
            <a:avLst/>
          </a:prstGeom>
          <a:noFill/>
          <a:ln/>
        </p:spPr>
        <p:txBody>
          <a:bodyPr wrap="square" lIns="0" tIns="0" rIns="0" bIns="0" rtlCol="0" anchor="ctr"/>
          <a:lstStyle/>
          <a:p>
            <a:pPr marL="0" indent="0" algn="l">
              <a:buNone/>
            </a:pPr>
            <a:r>
              <a:rPr lang="en-US" sz="1150" b="1" kern="0" spc="120" dirty="0">
                <a:solidFill>
                  <a:srgbClr val="BF2D2E"/>
                </a:solidFill>
                <a:latin typeface="Calibri" pitchFamily="34" charset="0"/>
                <a:ea typeface="Calibri" pitchFamily="34" charset="-122"/>
                <a:cs typeface="Calibri" pitchFamily="34" charset="-120"/>
              </a:rPr>
              <a:t>WHAT'S INSIDE</a:t>
            </a:r>
            <a:endParaRPr lang="en-US" sz="1150" dirty="0"/>
          </a:p>
        </p:txBody>
      </p:sp>
      <p:sp>
        <p:nvSpPr>
          <p:cNvPr id="16" name="Shape 12"/>
          <p:cNvSpPr/>
          <p:nvPr/>
        </p:nvSpPr>
        <p:spPr>
          <a:xfrm>
            <a:off x="566928" y="2724912"/>
            <a:ext cx="3575304" cy="365760"/>
          </a:xfrm>
          <a:prstGeom prst="roundRect">
            <a:avLst>
              <a:gd name="adj" fmla="val 15000"/>
            </a:avLst>
          </a:prstGeom>
          <a:solidFill>
            <a:srgbClr val="FFFFFF"/>
          </a:solidFill>
          <a:ln w="12700">
            <a:solidFill>
              <a:srgbClr val="D4AC70"/>
            </a:solidFill>
            <a:prstDash val="solid"/>
          </a:ln>
        </p:spPr>
        <p:txBody>
          <a:bodyPr/>
          <a:lstStyle/>
          <a:p>
            <a:endParaRPr lang="en-US"/>
          </a:p>
        </p:txBody>
      </p:sp>
      <p:sp>
        <p:nvSpPr>
          <p:cNvPr id="17" name="Text 13"/>
          <p:cNvSpPr/>
          <p:nvPr/>
        </p:nvSpPr>
        <p:spPr>
          <a:xfrm>
            <a:off x="676656" y="2724912"/>
            <a:ext cx="3355848" cy="365760"/>
          </a:xfrm>
          <a:prstGeom prst="rect">
            <a:avLst/>
          </a:prstGeom>
          <a:noFill/>
          <a:ln/>
        </p:spPr>
        <p:txBody>
          <a:bodyPr wrap="square" lIns="0" tIns="0" rIns="0" bIns="0" rtlCol="0" anchor="ctr"/>
          <a:lstStyle/>
          <a:p>
            <a:pPr marL="0" indent="0" algn="l">
              <a:buNone/>
            </a:pPr>
            <a:r>
              <a:rPr lang="en-US" sz="1200" b="1" dirty="0">
                <a:solidFill>
                  <a:srgbClr val="BF2D2E"/>
                </a:solidFill>
                <a:latin typeface="Calibri" pitchFamily="34" charset="0"/>
                <a:ea typeface="Calibri" pitchFamily="34" charset="-122"/>
                <a:cs typeface="Calibri" pitchFamily="34" charset="-120"/>
              </a:rPr>
              <a:t>✓  </a:t>
            </a:r>
            <a:r>
              <a:rPr lang="en-US" sz="1200" dirty="0">
                <a:solidFill>
                  <a:srgbClr val="2A2A2A"/>
                </a:solidFill>
                <a:latin typeface="Calibri" pitchFamily="34" charset="0"/>
                <a:ea typeface="Calibri" pitchFamily="34" charset="-122"/>
                <a:cs typeface="Calibri" pitchFamily="34" charset="-120"/>
              </a:rPr>
              <a:t>1L Checklists &amp; Study Techniques</a:t>
            </a:r>
            <a:endParaRPr lang="en-US" sz="1200" dirty="0"/>
          </a:p>
        </p:txBody>
      </p:sp>
      <p:sp>
        <p:nvSpPr>
          <p:cNvPr id="18" name="Shape 14"/>
          <p:cNvSpPr/>
          <p:nvPr/>
        </p:nvSpPr>
        <p:spPr>
          <a:xfrm>
            <a:off x="566928" y="3182112"/>
            <a:ext cx="3575304" cy="365760"/>
          </a:xfrm>
          <a:prstGeom prst="roundRect">
            <a:avLst>
              <a:gd name="adj" fmla="val 15000"/>
            </a:avLst>
          </a:prstGeom>
          <a:solidFill>
            <a:srgbClr val="FFFFFF"/>
          </a:solidFill>
          <a:ln w="12700">
            <a:solidFill>
              <a:srgbClr val="D4AC70"/>
            </a:solidFill>
            <a:prstDash val="solid"/>
          </a:ln>
        </p:spPr>
        <p:txBody>
          <a:bodyPr/>
          <a:lstStyle/>
          <a:p>
            <a:endParaRPr lang="en-US"/>
          </a:p>
        </p:txBody>
      </p:sp>
      <p:sp>
        <p:nvSpPr>
          <p:cNvPr id="19" name="Text 15"/>
          <p:cNvSpPr/>
          <p:nvPr/>
        </p:nvSpPr>
        <p:spPr>
          <a:xfrm>
            <a:off x="676656" y="3182112"/>
            <a:ext cx="3355848" cy="365760"/>
          </a:xfrm>
          <a:prstGeom prst="rect">
            <a:avLst/>
          </a:prstGeom>
          <a:noFill/>
          <a:ln/>
        </p:spPr>
        <p:txBody>
          <a:bodyPr wrap="square" lIns="0" tIns="0" rIns="0" bIns="0" rtlCol="0" anchor="ctr"/>
          <a:lstStyle/>
          <a:p>
            <a:pPr marL="0" indent="0" algn="l">
              <a:buNone/>
            </a:pPr>
            <a:r>
              <a:rPr lang="en-US" sz="1200" b="1" dirty="0">
                <a:solidFill>
                  <a:srgbClr val="BF2D2E"/>
                </a:solidFill>
                <a:latin typeface="Calibri" pitchFamily="34" charset="0"/>
                <a:ea typeface="Calibri" pitchFamily="34" charset="-122"/>
                <a:cs typeface="Calibri" pitchFamily="34" charset="-120"/>
              </a:rPr>
              <a:t>✓  </a:t>
            </a:r>
            <a:r>
              <a:rPr lang="en-US" sz="1200" dirty="0">
                <a:solidFill>
                  <a:srgbClr val="2A2A2A"/>
                </a:solidFill>
                <a:latin typeface="Calibri" pitchFamily="34" charset="0"/>
                <a:ea typeface="Calibri" pitchFamily="34" charset="-122"/>
                <a:cs typeface="Calibri" pitchFamily="34" charset="-120"/>
              </a:rPr>
              <a:t>Exam &amp; Outlining Strategies</a:t>
            </a:r>
            <a:endParaRPr lang="en-US" sz="1200" dirty="0"/>
          </a:p>
        </p:txBody>
      </p:sp>
      <p:sp>
        <p:nvSpPr>
          <p:cNvPr id="20" name="Shape 16"/>
          <p:cNvSpPr/>
          <p:nvPr/>
        </p:nvSpPr>
        <p:spPr>
          <a:xfrm>
            <a:off x="566928" y="3639312"/>
            <a:ext cx="3575304" cy="365760"/>
          </a:xfrm>
          <a:prstGeom prst="roundRect">
            <a:avLst>
              <a:gd name="adj" fmla="val 15000"/>
            </a:avLst>
          </a:prstGeom>
          <a:solidFill>
            <a:srgbClr val="FFFFFF"/>
          </a:solidFill>
          <a:ln w="12700">
            <a:solidFill>
              <a:srgbClr val="D4AC70"/>
            </a:solidFill>
            <a:prstDash val="solid"/>
          </a:ln>
        </p:spPr>
        <p:txBody>
          <a:bodyPr/>
          <a:lstStyle/>
          <a:p>
            <a:endParaRPr lang="en-US"/>
          </a:p>
        </p:txBody>
      </p:sp>
      <p:sp>
        <p:nvSpPr>
          <p:cNvPr id="21" name="Text 17"/>
          <p:cNvSpPr/>
          <p:nvPr/>
        </p:nvSpPr>
        <p:spPr>
          <a:xfrm>
            <a:off x="676656" y="3639312"/>
            <a:ext cx="3355848" cy="365760"/>
          </a:xfrm>
          <a:prstGeom prst="rect">
            <a:avLst/>
          </a:prstGeom>
          <a:noFill/>
          <a:ln/>
        </p:spPr>
        <p:txBody>
          <a:bodyPr wrap="square" lIns="0" tIns="0" rIns="0" bIns="0" rtlCol="0" anchor="ctr"/>
          <a:lstStyle/>
          <a:p>
            <a:pPr marL="0" indent="0" algn="l">
              <a:buNone/>
            </a:pPr>
            <a:r>
              <a:rPr lang="en-US" sz="1200" b="1" dirty="0">
                <a:solidFill>
                  <a:srgbClr val="BF2D2E"/>
                </a:solidFill>
                <a:latin typeface="Calibri" pitchFamily="34" charset="0"/>
                <a:ea typeface="Calibri" pitchFamily="34" charset="-122"/>
                <a:cs typeface="Calibri" pitchFamily="34" charset="-120"/>
              </a:rPr>
              <a:t>✓  </a:t>
            </a:r>
            <a:r>
              <a:rPr lang="en-US" sz="1200" dirty="0">
                <a:solidFill>
                  <a:srgbClr val="2A2A2A"/>
                </a:solidFill>
                <a:latin typeface="Calibri" pitchFamily="34" charset="0"/>
                <a:ea typeface="Calibri" pitchFamily="34" charset="-122"/>
                <a:cs typeface="Calibri" pitchFamily="34" charset="-120"/>
              </a:rPr>
              <a:t>Career &amp; Interview Guidance</a:t>
            </a:r>
            <a:endParaRPr lang="en-US" sz="1200" dirty="0"/>
          </a:p>
        </p:txBody>
      </p:sp>
      <p:sp>
        <p:nvSpPr>
          <p:cNvPr id="22" name="Shape 18"/>
          <p:cNvSpPr/>
          <p:nvPr/>
        </p:nvSpPr>
        <p:spPr>
          <a:xfrm>
            <a:off x="566928" y="4096512"/>
            <a:ext cx="3575304" cy="365760"/>
          </a:xfrm>
          <a:prstGeom prst="roundRect">
            <a:avLst>
              <a:gd name="adj" fmla="val 15000"/>
            </a:avLst>
          </a:prstGeom>
          <a:solidFill>
            <a:srgbClr val="FFFFFF"/>
          </a:solidFill>
          <a:ln w="12700">
            <a:solidFill>
              <a:srgbClr val="D4AC70"/>
            </a:solidFill>
            <a:prstDash val="solid"/>
          </a:ln>
        </p:spPr>
        <p:txBody>
          <a:bodyPr/>
          <a:lstStyle/>
          <a:p>
            <a:endParaRPr lang="en-US"/>
          </a:p>
        </p:txBody>
      </p:sp>
      <p:sp>
        <p:nvSpPr>
          <p:cNvPr id="23" name="Text 19"/>
          <p:cNvSpPr/>
          <p:nvPr/>
        </p:nvSpPr>
        <p:spPr>
          <a:xfrm>
            <a:off x="676656" y="4096512"/>
            <a:ext cx="3355848" cy="365760"/>
          </a:xfrm>
          <a:prstGeom prst="rect">
            <a:avLst/>
          </a:prstGeom>
          <a:noFill/>
          <a:ln/>
        </p:spPr>
        <p:txBody>
          <a:bodyPr wrap="square" lIns="0" tIns="0" rIns="0" bIns="0" rtlCol="0" anchor="ctr"/>
          <a:lstStyle/>
          <a:p>
            <a:pPr marL="0" indent="0" algn="l">
              <a:buNone/>
            </a:pPr>
            <a:r>
              <a:rPr lang="en-US" sz="1200" b="1" dirty="0">
                <a:solidFill>
                  <a:srgbClr val="BF2D2E"/>
                </a:solidFill>
                <a:latin typeface="Calibri" pitchFamily="34" charset="0"/>
                <a:ea typeface="Calibri" pitchFamily="34" charset="-122"/>
                <a:cs typeface="Calibri" pitchFamily="34" charset="-120"/>
              </a:rPr>
              <a:t>✓  </a:t>
            </a:r>
            <a:r>
              <a:rPr lang="en-US" sz="1200" dirty="0">
                <a:solidFill>
                  <a:srgbClr val="2A2A2A"/>
                </a:solidFill>
                <a:latin typeface="Calibri" pitchFamily="34" charset="0"/>
                <a:ea typeface="Calibri" pitchFamily="34" charset="-122"/>
                <a:cs typeface="Calibri" pitchFamily="34" charset="-120"/>
              </a:rPr>
              <a:t>How the Legal System Works</a:t>
            </a:r>
            <a:endParaRPr lang="en-US" sz="1200" dirty="0"/>
          </a:p>
        </p:txBody>
      </p:sp>
      <p:sp>
        <p:nvSpPr>
          <p:cNvPr id="24" name="Text 20"/>
          <p:cNvSpPr/>
          <p:nvPr/>
        </p:nvSpPr>
        <p:spPr>
          <a:xfrm>
            <a:off x="4818888" y="2377440"/>
            <a:ext cx="3566160" cy="219456"/>
          </a:xfrm>
          <a:prstGeom prst="rect">
            <a:avLst/>
          </a:prstGeom>
          <a:noFill/>
          <a:ln/>
        </p:spPr>
        <p:txBody>
          <a:bodyPr wrap="square" lIns="0" tIns="0" rIns="0" bIns="0" rtlCol="0" anchor="ctr"/>
          <a:lstStyle/>
          <a:p>
            <a:pPr marL="0" indent="0" algn="l">
              <a:buNone/>
            </a:pPr>
            <a:r>
              <a:rPr lang="en-US" sz="1150" b="1" kern="0" spc="120" dirty="0">
                <a:solidFill>
                  <a:srgbClr val="BF2D2E"/>
                </a:solidFill>
                <a:latin typeface="Calibri" pitchFamily="34" charset="0"/>
                <a:ea typeface="Calibri" pitchFamily="34" charset="-122"/>
                <a:cs typeface="Calibri" pitchFamily="34" charset="-120"/>
              </a:rPr>
              <a:t>WHEN TO USE IT</a:t>
            </a:r>
            <a:endParaRPr lang="en-US" sz="1150" dirty="0"/>
          </a:p>
        </p:txBody>
      </p:sp>
      <p:sp>
        <p:nvSpPr>
          <p:cNvPr id="25" name="Shape 21"/>
          <p:cNvSpPr/>
          <p:nvPr/>
        </p:nvSpPr>
        <p:spPr>
          <a:xfrm>
            <a:off x="4818888" y="2724912"/>
            <a:ext cx="2606040" cy="365760"/>
          </a:xfrm>
          <a:prstGeom prst="roundRect">
            <a:avLst>
              <a:gd name="adj" fmla="val 20000"/>
            </a:avLst>
          </a:prstGeom>
          <a:solidFill>
            <a:srgbClr val="681014"/>
          </a:solidFill>
          <a:ln/>
        </p:spPr>
        <p:txBody>
          <a:bodyPr/>
          <a:lstStyle/>
          <a:p>
            <a:endParaRPr lang="en-US"/>
          </a:p>
        </p:txBody>
      </p:sp>
      <p:sp>
        <p:nvSpPr>
          <p:cNvPr id="26" name="Text 22"/>
          <p:cNvSpPr/>
          <p:nvPr/>
        </p:nvSpPr>
        <p:spPr>
          <a:xfrm>
            <a:off x="4818888" y="2724912"/>
            <a:ext cx="2606040" cy="365760"/>
          </a:xfrm>
          <a:prstGeom prst="rect">
            <a:avLst/>
          </a:prstGeom>
          <a:noFill/>
          <a:ln/>
        </p:spPr>
        <p:txBody>
          <a:bodyPr wrap="square" lIns="0" tIns="0" rIns="0" bIns="0" rtlCol="0" anchor="ctr"/>
          <a:lstStyle/>
          <a:p>
            <a:pPr marL="0" indent="0" algn="ctr">
              <a:buNone/>
            </a:pPr>
            <a:r>
              <a:rPr lang="en-US" sz="1250" b="1" kern="0" spc="100" dirty="0">
                <a:solidFill>
                  <a:srgbClr val="FFFFFF"/>
                </a:solidFill>
                <a:latin typeface="Calibri" pitchFamily="34" charset="0"/>
                <a:ea typeface="Calibri" pitchFamily="34" charset="-122"/>
                <a:cs typeface="Calibri" pitchFamily="34" charset="-120"/>
              </a:rPr>
              <a:t>ORIENTATION TO BAR PREP</a:t>
            </a:r>
            <a:endParaRPr lang="en-US" sz="1250" dirty="0"/>
          </a:p>
        </p:txBody>
      </p:sp>
      <p:sp>
        <p:nvSpPr>
          <p:cNvPr id="27" name="Text 23"/>
          <p:cNvSpPr/>
          <p:nvPr/>
        </p:nvSpPr>
        <p:spPr>
          <a:xfrm>
            <a:off x="4818888" y="3264408"/>
            <a:ext cx="3758184" cy="1280160"/>
          </a:xfrm>
          <a:prstGeom prst="rect">
            <a:avLst/>
          </a:prstGeom>
          <a:noFill/>
          <a:ln/>
        </p:spPr>
        <p:txBody>
          <a:bodyPr wrap="square" lIns="0" tIns="0" rIns="0" bIns="0" rtlCol="0" anchor="t"/>
          <a:lstStyle/>
          <a:p>
            <a:pPr marL="0" indent="0" algn="l">
              <a:lnSpc>
                <a:spcPct val="115000"/>
              </a:lnSpc>
              <a:buNone/>
            </a:pPr>
            <a:r>
              <a:rPr lang="en-US" sz="1300" dirty="0">
                <a:solidFill>
                  <a:srgbClr val="3A3A3A"/>
                </a:solidFill>
                <a:latin typeface="Calibri" pitchFamily="34" charset="0"/>
                <a:ea typeface="Calibri" pitchFamily="34" charset="-122"/>
                <a:cs typeface="Calibri" pitchFamily="34" charset="-120"/>
              </a:rPr>
              <a:t>It's designed to support you at every stage of law school, from orientation checklists in your first year to practical guidance whenever a course doesn't cover the skill you need.</a:t>
            </a:r>
            <a:endParaRPr lang="en-US" sz="1300"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name="Slide 15">
    <p:bg>
      <p:bgPr>
        <a:solidFill>
          <a:srgbClr val="F8F6F2"/>
        </a:solidFill>
        <a:effectLst/>
      </p:bgPr>
    </p:bg>
    <p:spTree>
      <p:nvGrpSpPr>
        <p:cNvPr id="1" name=""/>
        <p:cNvGrpSpPr/>
        <p:nvPr/>
      </p:nvGrpSpPr>
      <p:grpSpPr>
        <a:xfrm>
          <a:off x="0" y="0"/>
          <a:ext cx="0" cy="0"/>
          <a:chOff x="0" y="0"/>
          <a:chExt cx="0" cy="0"/>
        </a:xfrm>
      </p:grpSpPr>
      <p:sp>
        <p:nvSpPr>
          <p:cNvPr id="2" name="Shape 0"/>
          <p:cNvSpPr/>
          <p:nvPr/>
        </p:nvSpPr>
        <p:spPr>
          <a:xfrm>
            <a:off x="0" y="0"/>
            <a:ext cx="9144000" cy="863559"/>
          </a:xfrm>
          <a:prstGeom prst="rect">
            <a:avLst/>
          </a:prstGeom>
          <a:solidFill>
            <a:srgbClr val="BF2D2E"/>
          </a:solidFill>
          <a:ln/>
        </p:spPr>
        <p:txBody>
          <a:bodyPr/>
          <a:lstStyle/>
          <a:p>
            <a:endParaRPr lang="en-US"/>
          </a:p>
        </p:txBody>
      </p:sp>
      <p:sp>
        <p:nvSpPr>
          <p:cNvPr id="3" name="Text 1"/>
          <p:cNvSpPr/>
          <p:nvPr/>
        </p:nvSpPr>
        <p:spPr>
          <a:xfrm>
            <a:off x="365760" y="82296"/>
            <a:ext cx="6126480" cy="457200"/>
          </a:xfrm>
          <a:prstGeom prst="rect">
            <a:avLst/>
          </a:prstGeom>
          <a:noFill/>
          <a:ln/>
        </p:spPr>
        <p:txBody>
          <a:bodyPr wrap="square" lIns="0" tIns="0" rIns="0" bIns="0" rtlCol="0" anchor="ctr"/>
          <a:lstStyle/>
          <a:p>
            <a:pPr marL="0" indent="0" algn="l">
              <a:buNone/>
            </a:pPr>
            <a:r>
              <a:rPr lang="en-US" sz="2500" b="1" dirty="0">
                <a:solidFill>
                  <a:srgbClr val="FFFFFF"/>
                </a:solidFill>
                <a:latin typeface="Cambria" pitchFamily="34" charset="0"/>
                <a:ea typeface="Cambria" pitchFamily="34" charset="-122"/>
                <a:cs typeface="Cambria" pitchFamily="34" charset="-120"/>
              </a:rPr>
              <a:t>NITA Reference</a:t>
            </a:r>
            <a:endParaRPr lang="en-US" sz="2500" dirty="0"/>
          </a:p>
        </p:txBody>
      </p:sp>
      <p:sp>
        <p:nvSpPr>
          <p:cNvPr id="4" name="Text 2"/>
          <p:cNvSpPr/>
          <p:nvPr/>
        </p:nvSpPr>
        <p:spPr>
          <a:xfrm>
            <a:off x="365760" y="576072"/>
            <a:ext cx="6126480" cy="237744"/>
          </a:xfrm>
          <a:prstGeom prst="rect">
            <a:avLst/>
          </a:prstGeom>
          <a:noFill/>
          <a:ln/>
        </p:spPr>
        <p:txBody>
          <a:bodyPr wrap="square" lIns="0" tIns="0" rIns="0" bIns="0" rtlCol="0" anchor="ctr"/>
          <a:lstStyle/>
          <a:p>
            <a:pPr marL="0" indent="0" algn="l">
              <a:buNone/>
            </a:pPr>
            <a:r>
              <a:rPr lang="en-US" sz="1200" dirty="0">
                <a:solidFill>
                  <a:srgbClr val="FFFFFF"/>
                </a:solidFill>
                <a:latin typeface="Calibri" pitchFamily="34" charset="0"/>
                <a:ea typeface="Calibri" pitchFamily="34" charset="-122"/>
                <a:cs typeface="Calibri" pitchFamily="34" charset="-120"/>
              </a:rPr>
              <a:t>Specialty Collections  ·  Trial advocacy prep</a:t>
            </a:r>
            <a:endParaRPr lang="en-US" sz="1200" dirty="0"/>
          </a:p>
        </p:txBody>
      </p:sp>
      <p:sp>
        <p:nvSpPr>
          <p:cNvPr id="5" name="Shape 3"/>
          <p:cNvSpPr/>
          <p:nvPr/>
        </p:nvSpPr>
        <p:spPr>
          <a:xfrm>
            <a:off x="6647688" y="118872"/>
            <a:ext cx="2249424" cy="586290"/>
          </a:xfrm>
          <a:prstGeom prst="roundRect">
            <a:avLst>
              <a:gd name="adj" fmla="val 9358"/>
            </a:avLst>
          </a:prstGeom>
          <a:solidFill>
            <a:srgbClr val="FFFFFF">
              <a:alpha val="92000"/>
            </a:srgbClr>
          </a:solidFill>
          <a:ln/>
        </p:spPr>
        <p:txBody>
          <a:bodyPr/>
          <a:lstStyle/>
          <a:p>
            <a:endParaRPr lang="en-US"/>
          </a:p>
        </p:txBody>
      </p:sp>
      <p:pic>
        <p:nvPicPr>
          <p:cNvPr id="6" name="Image 0" descr="/home/claude/build/assets/aspen_logo.png"/>
          <p:cNvPicPr>
            <a:picLocks noChangeAspect="1"/>
          </p:cNvPicPr>
          <p:nvPr/>
        </p:nvPicPr>
        <p:blipFill>
          <a:blip r:embed="rId3"/>
          <a:stretch>
            <a:fillRect/>
          </a:stretch>
        </p:blipFill>
        <p:spPr>
          <a:xfrm>
            <a:off x="6729984" y="173736"/>
            <a:ext cx="2084832" cy="476562"/>
          </a:xfrm>
          <a:prstGeom prst="rect">
            <a:avLst/>
          </a:prstGeom>
        </p:spPr>
      </p:pic>
      <p:sp>
        <p:nvSpPr>
          <p:cNvPr id="7" name="Shape 4"/>
          <p:cNvSpPr/>
          <p:nvPr/>
        </p:nvSpPr>
        <p:spPr>
          <a:xfrm>
            <a:off x="0" y="4882896"/>
            <a:ext cx="9144000" cy="260604"/>
          </a:xfrm>
          <a:prstGeom prst="rect">
            <a:avLst/>
          </a:prstGeom>
          <a:solidFill>
            <a:srgbClr val="D4AC70"/>
          </a:solidFill>
          <a:ln/>
        </p:spPr>
        <p:txBody>
          <a:bodyPr/>
          <a:lstStyle/>
          <a:p>
            <a:endParaRPr lang="en-US"/>
          </a:p>
        </p:txBody>
      </p:sp>
      <p:sp>
        <p:nvSpPr>
          <p:cNvPr id="8" name="Text 5"/>
          <p:cNvSpPr/>
          <p:nvPr/>
        </p:nvSpPr>
        <p:spPr>
          <a:xfrm>
            <a:off x="274320" y="4882896"/>
            <a:ext cx="5486400" cy="260604"/>
          </a:xfrm>
          <a:prstGeom prst="rect">
            <a:avLst/>
          </a:prstGeom>
          <a:noFill/>
          <a:ln/>
        </p:spPr>
        <p:txBody>
          <a:bodyPr wrap="square" lIns="0" tIns="0" rIns="0" bIns="0" rtlCol="0" anchor="ctr"/>
          <a:lstStyle/>
          <a:p>
            <a:pPr marL="0" indent="0" algn="l">
              <a:buNone/>
            </a:pPr>
            <a:r>
              <a:rPr lang="en-US" sz="1050" b="1" dirty="0">
                <a:solidFill>
                  <a:srgbClr val="1A1A2E"/>
                </a:solidFill>
                <a:latin typeface="Calibri" pitchFamily="34" charset="0"/>
                <a:ea typeface="Calibri" pitchFamily="34" charset="-122"/>
                <a:cs typeface="Calibri" pitchFamily="34" charset="-120"/>
              </a:rPr>
              <a:t>Aspen Learning Library  |  Study Guide Series</a:t>
            </a:r>
            <a:endParaRPr lang="en-US" sz="1050" dirty="0"/>
          </a:p>
        </p:txBody>
      </p:sp>
      <p:sp>
        <p:nvSpPr>
          <p:cNvPr id="9" name="Text 6"/>
          <p:cNvSpPr/>
          <p:nvPr/>
        </p:nvSpPr>
        <p:spPr>
          <a:xfrm>
            <a:off x="8138160" y="4882896"/>
            <a:ext cx="731520" cy="260604"/>
          </a:xfrm>
          <a:prstGeom prst="rect">
            <a:avLst/>
          </a:prstGeom>
          <a:noFill/>
          <a:ln/>
        </p:spPr>
        <p:txBody>
          <a:bodyPr wrap="square" lIns="0" tIns="0" rIns="0" bIns="0" rtlCol="0" anchor="ctr"/>
          <a:lstStyle/>
          <a:p>
            <a:pPr marL="0" indent="0" algn="r">
              <a:buNone/>
            </a:pPr>
            <a:r>
              <a:rPr lang="en-US" sz="1050" b="1" dirty="0">
                <a:solidFill>
                  <a:srgbClr val="1A1A2E"/>
                </a:solidFill>
                <a:latin typeface="Calibri" pitchFamily="34" charset="0"/>
                <a:ea typeface="Calibri" pitchFamily="34" charset="-122"/>
                <a:cs typeface="Calibri" pitchFamily="34" charset="-120"/>
              </a:rPr>
              <a:t>14 / 17</a:t>
            </a:r>
            <a:endParaRPr lang="en-US" sz="1050" dirty="0"/>
          </a:p>
        </p:txBody>
      </p:sp>
      <p:sp>
        <p:nvSpPr>
          <p:cNvPr id="11" name="Text 7"/>
          <p:cNvSpPr/>
          <p:nvPr/>
        </p:nvSpPr>
        <p:spPr>
          <a:xfrm>
            <a:off x="365760" y="987552"/>
            <a:ext cx="3657600" cy="219456"/>
          </a:xfrm>
          <a:prstGeom prst="rect">
            <a:avLst/>
          </a:prstGeom>
          <a:noFill/>
          <a:ln/>
        </p:spPr>
        <p:txBody>
          <a:bodyPr wrap="square" lIns="0" tIns="0" rIns="0" bIns="0" rtlCol="0" anchor="ctr"/>
          <a:lstStyle/>
          <a:p>
            <a:pPr marL="0" indent="0" algn="l">
              <a:buNone/>
            </a:pPr>
            <a:r>
              <a:rPr lang="en-US" sz="1150" b="1" kern="0" spc="120" dirty="0">
                <a:solidFill>
                  <a:srgbClr val="BF2D2E"/>
                </a:solidFill>
                <a:latin typeface="Calibri" pitchFamily="34" charset="0"/>
                <a:ea typeface="Calibri" pitchFamily="34" charset="-122"/>
                <a:cs typeface="Calibri" pitchFamily="34" charset="-120"/>
              </a:rPr>
              <a:t>WHAT IT IS</a:t>
            </a:r>
            <a:endParaRPr lang="en-US" sz="1150" dirty="0"/>
          </a:p>
        </p:txBody>
      </p:sp>
      <p:sp>
        <p:nvSpPr>
          <p:cNvPr id="12" name="Text 8"/>
          <p:cNvSpPr/>
          <p:nvPr/>
        </p:nvSpPr>
        <p:spPr>
          <a:xfrm>
            <a:off x="365760" y="1234440"/>
            <a:ext cx="8412480" cy="868680"/>
          </a:xfrm>
          <a:prstGeom prst="rect">
            <a:avLst/>
          </a:prstGeom>
          <a:noFill/>
          <a:ln/>
        </p:spPr>
        <p:txBody>
          <a:bodyPr wrap="square" lIns="0" tIns="0" rIns="0" bIns="0" rtlCol="0" anchor="t"/>
          <a:lstStyle/>
          <a:p>
            <a:pPr marL="0" indent="0" algn="l">
              <a:lnSpc>
                <a:spcPct val="112000"/>
              </a:lnSpc>
              <a:buNone/>
            </a:pPr>
            <a:r>
              <a:rPr lang="en-US" sz="1300" dirty="0">
                <a:solidFill>
                  <a:srgbClr val="3A3A3A"/>
                </a:solidFill>
                <a:latin typeface="Calibri" pitchFamily="34" charset="0"/>
                <a:ea typeface="Calibri" pitchFamily="34" charset="-122"/>
                <a:cs typeface="Calibri" pitchFamily="34" charset="-120"/>
              </a:rPr>
              <a:t>Preparing for your first time in a courtroom or a deposition requires more than a casebook. The NITA Reference Collection is written by practicing litigators and judges and can assist in your Trial Advocacy preparation or coursework.</a:t>
            </a:r>
            <a:endParaRPr lang="en-US" sz="1300" dirty="0"/>
          </a:p>
        </p:txBody>
      </p:sp>
      <p:sp>
        <p:nvSpPr>
          <p:cNvPr id="13" name="Shape 9"/>
          <p:cNvSpPr/>
          <p:nvPr/>
        </p:nvSpPr>
        <p:spPr>
          <a:xfrm>
            <a:off x="365760" y="2212848"/>
            <a:ext cx="3977640" cy="2450592"/>
          </a:xfrm>
          <a:prstGeom prst="roundRect">
            <a:avLst>
              <a:gd name="adj" fmla="val 2612"/>
            </a:avLst>
          </a:prstGeom>
          <a:solidFill>
            <a:srgbClr val="F1EEE7"/>
          </a:solidFill>
          <a:ln/>
        </p:spPr>
        <p:txBody>
          <a:bodyPr/>
          <a:lstStyle/>
          <a:p>
            <a:endParaRPr lang="en-US"/>
          </a:p>
        </p:txBody>
      </p:sp>
      <p:sp>
        <p:nvSpPr>
          <p:cNvPr id="14" name="Shape 10"/>
          <p:cNvSpPr/>
          <p:nvPr/>
        </p:nvSpPr>
        <p:spPr>
          <a:xfrm>
            <a:off x="4617720" y="2212848"/>
            <a:ext cx="4160520" cy="2450592"/>
          </a:xfrm>
          <a:prstGeom prst="roundRect">
            <a:avLst>
              <a:gd name="adj" fmla="val 2612"/>
            </a:avLst>
          </a:prstGeom>
          <a:solidFill>
            <a:srgbClr val="F1EEE7"/>
          </a:solidFill>
          <a:ln/>
        </p:spPr>
        <p:txBody>
          <a:bodyPr/>
          <a:lstStyle/>
          <a:p>
            <a:endParaRPr lang="en-US"/>
          </a:p>
        </p:txBody>
      </p:sp>
      <p:sp>
        <p:nvSpPr>
          <p:cNvPr id="15" name="Text 11"/>
          <p:cNvSpPr/>
          <p:nvPr/>
        </p:nvSpPr>
        <p:spPr>
          <a:xfrm>
            <a:off x="566928" y="2377440"/>
            <a:ext cx="3566160" cy="219456"/>
          </a:xfrm>
          <a:prstGeom prst="rect">
            <a:avLst/>
          </a:prstGeom>
          <a:noFill/>
          <a:ln/>
        </p:spPr>
        <p:txBody>
          <a:bodyPr wrap="square" lIns="0" tIns="0" rIns="0" bIns="0" rtlCol="0" anchor="ctr"/>
          <a:lstStyle/>
          <a:p>
            <a:pPr marL="0" indent="0" algn="l">
              <a:buNone/>
            </a:pPr>
            <a:r>
              <a:rPr lang="en-US" sz="1150" b="1" kern="0" spc="120" dirty="0">
                <a:solidFill>
                  <a:srgbClr val="BF2D2E"/>
                </a:solidFill>
                <a:latin typeface="Calibri" pitchFamily="34" charset="0"/>
                <a:ea typeface="Calibri" pitchFamily="34" charset="-122"/>
                <a:cs typeface="Calibri" pitchFamily="34" charset="-120"/>
              </a:rPr>
              <a:t>WHAT'S INSIDE</a:t>
            </a:r>
            <a:endParaRPr lang="en-US" sz="1150" dirty="0"/>
          </a:p>
        </p:txBody>
      </p:sp>
      <p:sp>
        <p:nvSpPr>
          <p:cNvPr id="16" name="Shape 12"/>
          <p:cNvSpPr/>
          <p:nvPr/>
        </p:nvSpPr>
        <p:spPr>
          <a:xfrm>
            <a:off x="566928" y="2724912"/>
            <a:ext cx="3575304" cy="365760"/>
          </a:xfrm>
          <a:prstGeom prst="roundRect">
            <a:avLst>
              <a:gd name="adj" fmla="val 15000"/>
            </a:avLst>
          </a:prstGeom>
          <a:solidFill>
            <a:srgbClr val="FFFFFF"/>
          </a:solidFill>
          <a:ln w="12700">
            <a:solidFill>
              <a:srgbClr val="D4AC70"/>
            </a:solidFill>
            <a:prstDash val="solid"/>
          </a:ln>
        </p:spPr>
        <p:txBody>
          <a:bodyPr/>
          <a:lstStyle/>
          <a:p>
            <a:endParaRPr lang="en-US"/>
          </a:p>
        </p:txBody>
      </p:sp>
      <p:sp>
        <p:nvSpPr>
          <p:cNvPr id="17" name="Text 13"/>
          <p:cNvSpPr/>
          <p:nvPr/>
        </p:nvSpPr>
        <p:spPr>
          <a:xfrm>
            <a:off x="676656" y="2724912"/>
            <a:ext cx="3355848" cy="365760"/>
          </a:xfrm>
          <a:prstGeom prst="rect">
            <a:avLst/>
          </a:prstGeom>
          <a:noFill/>
          <a:ln/>
        </p:spPr>
        <p:txBody>
          <a:bodyPr wrap="square" lIns="0" tIns="0" rIns="0" bIns="0" rtlCol="0" anchor="ctr"/>
          <a:lstStyle/>
          <a:p>
            <a:pPr marL="0" indent="0" algn="l">
              <a:buNone/>
            </a:pPr>
            <a:r>
              <a:rPr lang="en-US" sz="1200" b="1" dirty="0">
                <a:solidFill>
                  <a:srgbClr val="BF2D2E"/>
                </a:solidFill>
                <a:latin typeface="Calibri" pitchFamily="34" charset="0"/>
                <a:ea typeface="Calibri" pitchFamily="34" charset="-122"/>
                <a:cs typeface="Calibri" pitchFamily="34" charset="-120"/>
              </a:rPr>
              <a:t>✓  </a:t>
            </a:r>
            <a:r>
              <a:rPr lang="en-US" sz="1200" dirty="0">
                <a:solidFill>
                  <a:srgbClr val="2A2A2A"/>
                </a:solidFill>
                <a:latin typeface="Calibri" pitchFamily="34" charset="0"/>
                <a:ea typeface="Calibri" pitchFamily="34" charset="-122"/>
                <a:cs typeface="Calibri" pitchFamily="34" charset="-120"/>
              </a:rPr>
              <a:t>Evidence &amp; Objections</a:t>
            </a:r>
            <a:endParaRPr lang="en-US" sz="1200" dirty="0"/>
          </a:p>
        </p:txBody>
      </p:sp>
      <p:sp>
        <p:nvSpPr>
          <p:cNvPr id="18" name="Shape 14"/>
          <p:cNvSpPr/>
          <p:nvPr/>
        </p:nvSpPr>
        <p:spPr>
          <a:xfrm>
            <a:off x="566928" y="3182112"/>
            <a:ext cx="3575304" cy="365760"/>
          </a:xfrm>
          <a:prstGeom prst="roundRect">
            <a:avLst>
              <a:gd name="adj" fmla="val 15000"/>
            </a:avLst>
          </a:prstGeom>
          <a:solidFill>
            <a:srgbClr val="FFFFFF"/>
          </a:solidFill>
          <a:ln w="12700">
            <a:solidFill>
              <a:srgbClr val="D4AC70"/>
            </a:solidFill>
            <a:prstDash val="solid"/>
          </a:ln>
        </p:spPr>
        <p:txBody>
          <a:bodyPr/>
          <a:lstStyle/>
          <a:p>
            <a:endParaRPr lang="en-US"/>
          </a:p>
        </p:txBody>
      </p:sp>
      <p:sp>
        <p:nvSpPr>
          <p:cNvPr id="19" name="Text 15"/>
          <p:cNvSpPr/>
          <p:nvPr/>
        </p:nvSpPr>
        <p:spPr>
          <a:xfrm>
            <a:off x="676656" y="3182112"/>
            <a:ext cx="3355848" cy="365760"/>
          </a:xfrm>
          <a:prstGeom prst="rect">
            <a:avLst/>
          </a:prstGeom>
          <a:noFill/>
          <a:ln/>
        </p:spPr>
        <p:txBody>
          <a:bodyPr wrap="square" lIns="0" tIns="0" rIns="0" bIns="0" rtlCol="0" anchor="ctr"/>
          <a:lstStyle/>
          <a:p>
            <a:pPr marL="0" indent="0" algn="l">
              <a:buNone/>
            </a:pPr>
            <a:r>
              <a:rPr lang="en-US" sz="1200" b="1" dirty="0">
                <a:solidFill>
                  <a:srgbClr val="BF2D2E"/>
                </a:solidFill>
                <a:latin typeface="Calibri" pitchFamily="34" charset="0"/>
                <a:ea typeface="Calibri" pitchFamily="34" charset="-122"/>
                <a:cs typeface="Calibri" pitchFamily="34" charset="-120"/>
              </a:rPr>
              <a:t>✓  </a:t>
            </a:r>
            <a:r>
              <a:rPr lang="en-US" sz="1200" dirty="0">
                <a:solidFill>
                  <a:srgbClr val="2A2A2A"/>
                </a:solidFill>
                <a:latin typeface="Calibri" pitchFamily="34" charset="0"/>
                <a:ea typeface="Calibri" pitchFamily="34" charset="-122"/>
                <a:cs typeface="Calibri" pitchFamily="34" charset="-120"/>
              </a:rPr>
              <a:t>Deposition Practice</a:t>
            </a:r>
            <a:endParaRPr lang="en-US" sz="1200" dirty="0"/>
          </a:p>
        </p:txBody>
      </p:sp>
      <p:sp>
        <p:nvSpPr>
          <p:cNvPr id="20" name="Shape 16"/>
          <p:cNvSpPr/>
          <p:nvPr/>
        </p:nvSpPr>
        <p:spPr>
          <a:xfrm>
            <a:off x="566928" y="3639312"/>
            <a:ext cx="3575304" cy="365760"/>
          </a:xfrm>
          <a:prstGeom prst="roundRect">
            <a:avLst>
              <a:gd name="adj" fmla="val 15000"/>
            </a:avLst>
          </a:prstGeom>
          <a:solidFill>
            <a:srgbClr val="FFFFFF"/>
          </a:solidFill>
          <a:ln w="12700">
            <a:solidFill>
              <a:srgbClr val="D4AC70"/>
            </a:solidFill>
            <a:prstDash val="solid"/>
          </a:ln>
        </p:spPr>
        <p:txBody>
          <a:bodyPr/>
          <a:lstStyle/>
          <a:p>
            <a:endParaRPr lang="en-US"/>
          </a:p>
        </p:txBody>
      </p:sp>
      <p:sp>
        <p:nvSpPr>
          <p:cNvPr id="21" name="Text 17"/>
          <p:cNvSpPr/>
          <p:nvPr/>
        </p:nvSpPr>
        <p:spPr>
          <a:xfrm>
            <a:off x="676656" y="3639312"/>
            <a:ext cx="3355848" cy="365760"/>
          </a:xfrm>
          <a:prstGeom prst="rect">
            <a:avLst/>
          </a:prstGeom>
          <a:noFill/>
          <a:ln/>
        </p:spPr>
        <p:txBody>
          <a:bodyPr wrap="square" lIns="0" tIns="0" rIns="0" bIns="0" rtlCol="0" anchor="ctr"/>
          <a:lstStyle/>
          <a:p>
            <a:pPr marL="0" indent="0" algn="l">
              <a:buNone/>
            </a:pPr>
            <a:r>
              <a:rPr lang="en-US" sz="1200" b="1" dirty="0">
                <a:solidFill>
                  <a:srgbClr val="BF2D2E"/>
                </a:solidFill>
                <a:latin typeface="Calibri" pitchFamily="34" charset="0"/>
                <a:ea typeface="Calibri" pitchFamily="34" charset="-122"/>
                <a:cs typeface="Calibri" pitchFamily="34" charset="-120"/>
              </a:rPr>
              <a:t>✓  </a:t>
            </a:r>
            <a:r>
              <a:rPr lang="en-US" sz="1200" dirty="0">
                <a:solidFill>
                  <a:srgbClr val="2A2A2A"/>
                </a:solidFill>
                <a:latin typeface="Calibri" pitchFamily="34" charset="0"/>
                <a:ea typeface="Calibri" pitchFamily="34" charset="-122"/>
                <a:cs typeface="Calibri" pitchFamily="34" charset="-120"/>
              </a:rPr>
              <a:t>Courtroom-Ready Guidance</a:t>
            </a:r>
            <a:endParaRPr lang="en-US" sz="1200" dirty="0"/>
          </a:p>
        </p:txBody>
      </p:sp>
      <p:sp>
        <p:nvSpPr>
          <p:cNvPr id="22" name="Shape 18"/>
          <p:cNvSpPr/>
          <p:nvPr/>
        </p:nvSpPr>
        <p:spPr>
          <a:xfrm>
            <a:off x="566928" y="4096512"/>
            <a:ext cx="3575304" cy="365760"/>
          </a:xfrm>
          <a:prstGeom prst="roundRect">
            <a:avLst>
              <a:gd name="adj" fmla="val 15000"/>
            </a:avLst>
          </a:prstGeom>
          <a:solidFill>
            <a:srgbClr val="FFFFFF"/>
          </a:solidFill>
          <a:ln w="12700">
            <a:solidFill>
              <a:srgbClr val="D4AC70"/>
            </a:solidFill>
            <a:prstDash val="solid"/>
          </a:ln>
        </p:spPr>
        <p:txBody>
          <a:bodyPr/>
          <a:lstStyle/>
          <a:p>
            <a:endParaRPr lang="en-US"/>
          </a:p>
        </p:txBody>
      </p:sp>
      <p:sp>
        <p:nvSpPr>
          <p:cNvPr id="23" name="Text 19"/>
          <p:cNvSpPr/>
          <p:nvPr/>
        </p:nvSpPr>
        <p:spPr>
          <a:xfrm>
            <a:off x="676656" y="4096512"/>
            <a:ext cx="3355848" cy="365760"/>
          </a:xfrm>
          <a:prstGeom prst="rect">
            <a:avLst/>
          </a:prstGeom>
          <a:noFill/>
          <a:ln/>
        </p:spPr>
        <p:txBody>
          <a:bodyPr wrap="square" lIns="0" tIns="0" rIns="0" bIns="0" rtlCol="0" anchor="ctr"/>
          <a:lstStyle/>
          <a:p>
            <a:pPr marL="0" indent="0" algn="l">
              <a:buNone/>
            </a:pPr>
            <a:r>
              <a:rPr lang="en-US" sz="1200" b="1" dirty="0">
                <a:solidFill>
                  <a:srgbClr val="BF2D2E"/>
                </a:solidFill>
                <a:latin typeface="Calibri" pitchFamily="34" charset="0"/>
                <a:ea typeface="Calibri" pitchFamily="34" charset="-122"/>
                <a:cs typeface="Calibri" pitchFamily="34" charset="-120"/>
              </a:rPr>
              <a:t>✓  </a:t>
            </a:r>
            <a:r>
              <a:rPr lang="en-US" sz="1200" dirty="0">
                <a:solidFill>
                  <a:srgbClr val="2A2A2A"/>
                </a:solidFill>
                <a:latin typeface="Calibri" pitchFamily="34" charset="0"/>
                <a:ea typeface="Calibri" pitchFamily="34" charset="-122"/>
                <a:cs typeface="Calibri" pitchFamily="34" charset="-120"/>
              </a:rPr>
              <a:t>Law School to Practice</a:t>
            </a:r>
            <a:endParaRPr lang="en-US" sz="1200" dirty="0"/>
          </a:p>
        </p:txBody>
      </p:sp>
      <p:sp>
        <p:nvSpPr>
          <p:cNvPr id="24" name="Text 20"/>
          <p:cNvSpPr/>
          <p:nvPr/>
        </p:nvSpPr>
        <p:spPr>
          <a:xfrm>
            <a:off x="4818888" y="2377440"/>
            <a:ext cx="3566160" cy="219456"/>
          </a:xfrm>
          <a:prstGeom prst="rect">
            <a:avLst/>
          </a:prstGeom>
          <a:noFill/>
          <a:ln/>
        </p:spPr>
        <p:txBody>
          <a:bodyPr wrap="square" lIns="0" tIns="0" rIns="0" bIns="0" rtlCol="0" anchor="ctr"/>
          <a:lstStyle/>
          <a:p>
            <a:pPr marL="0" indent="0" algn="l">
              <a:buNone/>
            </a:pPr>
            <a:r>
              <a:rPr lang="en-US" sz="1150" b="1" kern="0" spc="120" dirty="0">
                <a:solidFill>
                  <a:srgbClr val="BF2D2E"/>
                </a:solidFill>
                <a:latin typeface="Calibri" pitchFamily="34" charset="0"/>
                <a:ea typeface="Calibri" pitchFamily="34" charset="-122"/>
                <a:cs typeface="Calibri" pitchFamily="34" charset="-120"/>
              </a:rPr>
              <a:t>WHEN TO USE IT</a:t>
            </a:r>
            <a:endParaRPr lang="en-US" sz="1150" dirty="0"/>
          </a:p>
        </p:txBody>
      </p:sp>
      <p:sp>
        <p:nvSpPr>
          <p:cNvPr id="25" name="Shape 21"/>
          <p:cNvSpPr/>
          <p:nvPr/>
        </p:nvSpPr>
        <p:spPr>
          <a:xfrm>
            <a:off x="4818888" y="2724912"/>
            <a:ext cx="2606040" cy="365760"/>
          </a:xfrm>
          <a:prstGeom prst="roundRect">
            <a:avLst>
              <a:gd name="adj" fmla="val 20000"/>
            </a:avLst>
          </a:prstGeom>
          <a:solidFill>
            <a:srgbClr val="681014"/>
          </a:solidFill>
          <a:ln/>
        </p:spPr>
        <p:txBody>
          <a:bodyPr/>
          <a:lstStyle/>
          <a:p>
            <a:endParaRPr lang="en-US"/>
          </a:p>
        </p:txBody>
      </p:sp>
      <p:sp>
        <p:nvSpPr>
          <p:cNvPr id="26" name="Text 22"/>
          <p:cNvSpPr/>
          <p:nvPr/>
        </p:nvSpPr>
        <p:spPr>
          <a:xfrm>
            <a:off x="4818888" y="2724912"/>
            <a:ext cx="2606040" cy="365760"/>
          </a:xfrm>
          <a:prstGeom prst="rect">
            <a:avLst/>
          </a:prstGeom>
          <a:noFill/>
          <a:ln/>
        </p:spPr>
        <p:txBody>
          <a:bodyPr wrap="square" lIns="0" tIns="0" rIns="0" bIns="0" rtlCol="0" anchor="ctr"/>
          <a:lstStyle/>
          <a:p>
            <a:pPr marL="0" indent="0" algn="ctr">
              <a:buNone/>
            </a:pPr>
            <a:r>
              <a:rPr lang="en-US" sz="1250" b="1" kern="0" spc="100" dirty="0">
                <a:solidFill>
                  <a:srgbClr val="FFFFFF"/>
                </a:solidFill>
                <a:latin typeface="Calibri" pitchFamily="34" charset="0"/>
                <a:ea typeface="Calibri" pitchFamily="34" charset="-122"/>
                <a:cs typeface="Calibri" pitchFamily="34" charset="-120"/>
              </a:rPr>
              <a:t>TRIAL ADVOCACY PREP</a:t>
            </a:r>
            <a:endParaRPr lang="en-US" sz="1250" dirty="0"/>
          </a:p>
        </p:txBody>
      </p:sp>
      <p:sp>
        <p:nvSpPr>
          <p:cNvPr id="27" name="Text 23"/>
          <p:cNvSpPr/>
          <p:nvPr/>
        </p:nvSpPr>
        <p:spPr>
          <a:xfrm>
            <a:off x="4818888" y="3264408"/>
            <a:ext cx="3758184" cy="1280160"/>
          </a:xfrm>
          <a:prstGeom prst="rect">
            <a:avLst/>
          </a:prstGeom>
          <a:noFill/>
          <a:ln/>
        </p:spPr>
        <p:txBody>
          <a:bodyPr wrap="square" lIns="0" tIns="0" rIns="0" bIns="0" rtlCol="0" anchor="t"/>
          <a:lstStyle/>
          <a:p>
            <a:pPr marL="0" indent="0" algn="l">
              <a:lnSpc>
                <a:spcPct val="115000"/>
              </a:lnSpc>
              <a:buNone/>
            </a:pPr>
            <a:r>
              <a:rPr lang="en-US" sz="1300" dirty="0">
                <a:solidFill>
                  <a:srgbClr val="3A3A3A"/>
                </a:solidFill>
                <a:latin typeface="Calibri" pitchFamily="34" charset="0"/>
                <a:ea typeface="Calibri" pitchFamily="34" charset="-122"/>
                <a:cs typeface="Calibri" pitchFamily="34" charset="-120"/>
              </a:rPr>
              <a:t>It's most useful in trial advocacy or evidence courses, or when you're preparing for moot court, a summer placement, or your first appearance in a courtroom.</a:t>
            </a:r>
            <a:endParaRPr lang="en-US" sz="1300"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name="Slide 16">
    <p:bg>
      <p:bgPr>
        <a:solidFill>
          <a:srgbClr val="F8F6F2"/>
        </a:solidFill>
        <a:effectLst/>
      </p:bgPr>
    </p:bg>
    <p:spTree>
      <p:nvGrpSpPr>
        <p:cNvPr id="1" name=""/>
        <p:cNvGrpSpPr/>
        <p:nvPr/>
      </p:nvGrpSpPr>
      <p:grpSpPr>
        <a:xfrm>
          <a:off x="0" y="0"/>
          <a:ext cx="0" cy="0"/>
          <a:chOff x="0" y="0"/>
          <a:chExt cx="0" cy="0"/>
        </a:xfrm>
      </p:grpSpPr>
      <p:sp>
        <p:nvSpPr>
          <p:cNvPr id="2" name="Shape 0"/>
          <p:cNvSpPr/>
          <p:nvPr/>
        </p:nvSpPr>
        <p:spPr>
          <a:xfrm>
            <a:off x="0" y="0"/>
            <a:ext cx="9144000" cy="863559"/>
          </a:xfrm>
          <a:prstGeom prst="rect">
            <a:avLst/>
          </a:prstGeom>
          <a:solidFill>
            <a:srgbClr val="BF2D2E"/>
          </a:solidFill>
          <a:ln/>
        </p:spPr>
        <p:txBody>
          <a:bodyPr/>
          <a:lstStyle/>
          <a:p>
            <a:endParaRPr lang="en-US"/>
          </a:p>
        </p:txBody>
      </p:sp>
      <p:sp>
        <p:nvSpPr>
          <p:cNvPr id="3" name="Text 1"/>
          <p:cNvSpPr/>
          <p:nvPr/>
        </p:nvSpPr>
        <p:spPr>
          <a:xfrm>
            <a:off x="365760" y="82296"/>
            <a:ext cx="6126480" cy="457200"/>
          </a:xfrm>
          <a:prstGeom prst="rect">
            <a:avLst/>
          </a:prstGeom>
          <a:noFill/>
          <a:ln/>
        </p:spPr>
        <p:txBody>
          <a:bodyPr wrap="square" lIns="0" tIns="0" rIns="0" bIns="0" rtlCol="0" anchor="ctr"/>
          <a:lstStyle/>
          <a:p>
            <a:pPr marL="0" indent="0" algn="l">
              <a:buNone/>
            </a:pPr>
            <a:r>
              <a:rPr lang="en-US" sz="2500" b="1" dirty="0">
                <a:solidFill>
                  <a:srgbClr val="FFFFFF"/>
                </a:solidFill>
                <a:latin typeface="Cambria" pitchFamily="34" charset="0"/>
                <a:ea typeface="Cambria" pitchFamily="34" charset="-122"/>
                <a:cs typeface="Cambria" pitchFamily="34" charset="-120"/>
              </a:rPr>
              <a:t>Treatise Series</a:t>
            </a:r>
            <a:endParaRPr lang="en-US" sz="2500" dirty="0"/>
          </a:p>
        </p:txBody>
      </p:sp>
      <p:sp>
        <p:nvSpPr>
          <p:cNvPr id="4" name="Text 2"/>
          <p:cNvSpPr/>
          <p:nvPr/>
        </p:nvSpPr>
        <p:spPr>
          <a:xfrm>
            <a:off x="365760" y="576072"/>
            <a:ext cx="6126480" cy="237744"/>
          </a:xfrm>
          <a:prstGeom prst="rect">
            <a:avLst/>
          </a:prstGeom>
          <a:noFill/>
          <a:ln/>
        </p:spPr>
        <p:txBody>
          <a:bodyPr wrap="square" lIns="0" tIns="0" rIns="0" bIns="0" rtlCol="0" anchor="ctr"/>
          <a:lstStyle/>
          <a:p>
            <a:pPr marL="0" indent="0" algn="l">
              <a:buNone/>
            </a:pPr>
            <a:r>
              <a:rPr lang="en-US" sz="1200" dirty="0">
                <a:solidFill>
                  <a:srgbClr val="FFFFFF"/>
                </a:solidFill>
                <a:latin typeface="Calibri" pitchFamily="34" charset="0"/>
                <a:ea typeface="Calibri" pitchFamily="34" charset="-122"/>
                <a:cs typeface="Calibri" pitchFamily="34" charset="-120"/>
              </a:rPr>
              <a:t>Specialty Collections  ·  Works with any course</a:t>
            </a:r>
            <a:endParaRPr lang="en-US" sz="1200" dirty="0"/>
          </a:p>
        </p:txBody>
      </p:sp>
      <p:sp>
        <p:nvSpPr>
          <p:cNvPr id="5" name="Shape 3"/>
          <p:cNvSpPr/>
          <p:nvPr/>
        </p:nvSpPr>
        <p:spPr>
          <a:xfrm>
            <a:off x="6647688" y="118872"/>
            <a:ext cx="2249424" cy="586290"/>
          </a:xfrm>
          <a:prstGeom prst="roundRect">
            <a:avLst>
              <a:gd name="adj" fmla="val 9358"/>
            </a:avLst>
          </a:prstGeom>
          <a:solidFill>
            <a:srgbClr val="FFFFFF">
              <a:alpha val="92000"/>
            </a:srgbClr>
          </a:solidFill>
          <a:ln/>
        </p:spPr>
        <p:txBody>
          <a:bodyPr/>
          <a:lstStyle/>
          <a:p>
            <a:endParaRPr lang="en-US"/>
          </a:p>
        </p:txBody>
      </p:sp>
      <p:pic>
        <p:nvPicPr>
          <p:cNvPr id="6" name="Image 0" descr="/home/claude/build/assets/aspen_logo.png"/>
          <p:cNvPicPr>
            <a:picLocks noChangeAspect="1"/>
          </p:cNvPicPr>
          <p:nvPr/>
        </p:nvPicPr>
        <p:blipFill>
          <a:blip r:embed="rId3"/>
          <a:stretch>
            <a:fillRect/>
          </a:stretch>
        </p:blipFill>
        <p:spPr>
          <a:xfrm>
            <a:off x="6729984" y="173736"/>
            <a:ext cx="2084832" cy="476562"/>
          </a:xfrm>
          <a:prstGeom prst="rect">
            <a:avLst/>
          </a:prstGeom>
        </p:spPr>
      </p:pic>
      <p:sp>
        <p:nvSpPr>
          <p:cNvPr id="7" name="Shape 4"/>
          <p:cNvSpPr/>
          <p:nvPr/>
        </p:nvSpPr>
        <p:spPr>
          <a:xfrm>
            <a:off x="0" y="4882896"/>
            <a:ext cx="9144000" cy="260604"/>
          </a:xfrm>
          <a:prstGeom prst="rect">
            <a:avLst/>
          </a:prstGeom>
          <a:solidFill>
            <a:srgbClr val="D4AC70"/>
          </a:solidFill>
          <a:ln/>
        </p:spPr>
        <p:txBody>
          <a:bodyPr/>
          <a:lstStyle/>
          <a:p>
            <a:endParaRPr lang="en-US"/>
          </a:p>
        </p:txBody>
      </p:sp>
      <p:sp>
        <p:nvSpPr>
          <p:cNvPr id="8" name="Text 5"/>
          <p:cNvSpPr/>
          <p:nvPr/>
        </p:nvSpPr>
        <p:spPr>
          <a:xfrm>
            <a:off x="274320" y="4882896"/>
            <a:ext cx="5486400" cy="260604"/>
          </a:xfrm>
          <a:prstGeom prst="rect">
            <a:avLst/>
          </a:prstGeom>
          <a:noFill/>
          <a:ln/>
        </p:spPr>
        <p:txBody>
          <a:bodyPr wrap="square" lIns="0" tIns="0" rIns="0" bIns="0" rtlCol="0" anchor="ctr"/>
          <a:lstStyle/>
          <a:p>
            <a:pPr marL="0" indent="0" algn="l">
              <a:buNone/>
            </a:pPr>
            <a:r>
              <a:rPr lang="en-US" sz="1050" b="1" dirty="0">
                <a:solidFill>
                  <a:srgbClr val="1A1A2E"/>
                </a:solidFill>
                <a:latin typeface="Calibri" pitchFamily="34" charset="0"/>
                <a:ea typeface="Calibri" pitchFamily="34" charset="-122"/>
                <a:cs typeface="Calibri" pitchFamily="34" charset="-120"/>
              </a:rPr>
              <a:t>Aspen Learning Library  |  Study Guide Series</a:t>
            </a:r>
            <a:endParaRPr lang="en-US" sz="1050" dirty="0"/>
          </a:p>
        </p:txBody>
      </p:sp>
      <p:sp>
        <p:nvSpPr>
          <p:cNvPr id="9" name="Text 6"/>
          <p:cNvSpPr/>
          <p:nvPr/>
        </p:nvSpPr>
        <p:spPr>
          <a:xfrm>
            <a:off x="8138160" y="4882896"/>
            <a:ext cx="731520" cy="260604"/>
          </a:xfrm>
          <a:prstGeom prst="rect">
            <a:avLst/>
          </a:prstGeom>
          <a:noFill/>
          <a:ln/>
        </p:spPr>
        <p:txBody>
          <a:bodyPr wrap="square" lIns="0" tIns="0" rIns="0" bIns="0" rtlCol="0" anchor="ctr"/>
          <a:lstStyle/>
          <a:p>
            <a:pPr marL="0" indent="0" algn="r">
              <a:buNone/>
            </a:pPr>
            <a:r>
              <a:rPr lang="en-US" sz="1050" b="1" dirty="0">
                <a:solidFill>
                  <a:srgbClr val="1A1A2E"/>
                </a:solidFill>
                <a:latin typeface="Calibri" pitchFamily="34" charset="0"/>
                <a:ea typeface="Calibri" pitchFamily="34" charset="-122"/>
                <a:cs typeface="Calibri" pitchFamily="34" charset="-120"/>
              </a:rPr>
              <a:t>15 / 17</a:t>
            </a:r>
            <a:endParaRPr lang="en-US" sz="1050" dirty="0"/>
          </a:p>
        </p:txBody>
      </p:sp>
      <p:sp>
        <p:nvSpPr>
          <p:cNvPr id="11" name="Text 7"/>
          <p:cNvSpPr/>
          <p:nvPr/>
        </p:nvSpPr>
        <p:spPr>
          <a:xfrm>
            <a:off x="365760" y="987552"/>
            <a:ext cx="3657600" cy="219456"/>
          </a:xfrm>
          <a:prstGeom prst="rect">
            <a:avLst/>
          </a:prstGeom>
          <a:noFill/>
          <a:ln/>
        </p:spPr>
        <p:txBody>
          <a:bodyPr wrap="square" lIns="0" tIns="0" rIns="0" bIns="0" rtlCol="0" anchor="ctr"/>
          <a:lstStyle/>
          <a:p>
            <a:pPr marL="0" indent="0" algn="l">
              <a:buNone/>
            </a:pPr>
            <a:r>
              <a:rPr lang="en-US" sz="1150" b="1" kern="0" spc="120" dirty="0">
                <a:solidFill>
                  <a:srgbClr val="BF2D2E"/>
                </a:solidFill>
                <a:latin typeface="Calibri" pitchFamily="34" charset="0"/>
                <a:ea typeface="Calibri" pitchFamily="34" charset="-122"/>
                <a:cs typeface="Calibri" pitchFamily="34" charset="-120"/>
              </a:rPr>
              <a:t>WHAT IT IS</a:t>
            </a:r>
            <a:endParaRPr lang="en-US" sz="1150" dirty="0"/>
          </a:p>
        </p:txBody>
      </p:sp>
      <p:sp>
        <p:nvSpPr>
          <p:cNvPr id="12" name="Text 8"/>
          <p:cNvSpPr/>
          <p:nvPr/>
        </p:nvSpPr>
        <p:spPr>
          <a:xfrm>
            <a:off x="365760" y="1234440"/>
            <a:ext cx="8412480" cy="868680"/>
          </a:xfrm>
          <a:prstGeom prst="rect">
            <a:avLst/>
          </a:prstGeom>
          <a:noFill/>
          <a:ln/>
        </p:spPr>
        <p:txBody>
          <a:bodyPr wrap="square" lIns="0" tIns="0" rIns="0" bIns="0" rtlCol="0" anchor="t"/>
          <a:lstStyle/>
          <a:p>
            <a:pPr marL="0" indent="0" algn="l">
              <a:lnSpc>
                <a:spcPct val="112000"/>
              </a:lnSpc>
              <a:buNone/>
            </a:pPr>
            <a:r>
              <a:rPr lang="en-US" sz="1300" dirty="0">
                <a:solidFill>
                  <a:srgbClr val="3A3A3A"/>
                </a:solidFill>
                <a:latin typeface="Calibri" pitchFamily="34" charset="0"/>
                <a:ea typeface="Calibri" pitchFamily="34" charset="-122"/>
                <a:cs typeface="Calibri" pitchFamily="34" charset="-120"/>
              </a:rPr>
              <a:t>Casebooks are built around cases. They don't always explain the doctrine behind them directly. The Treatise Series fills that gap.</a:t>
            </a:r>
            <a:endParaRPr lang="en-US" sz="1300" dirty="0"/>
          </a:p>
        </p:txBody>
      </p:sp>
      <p:sp>
        <p:nvSpPr>
          <p:cNvPr id="13" name="Shape 9"/>
          <p:cNvSpPr/>
          <p:nvPr/>
        </p:nvSpPr>
        <p:spPr>
          <a:xfrm>
            <a:off x="365760" y="2212848"/>
            <a:ext cx="3977640" cy="2450592"/>
          </a:xfrm>
          <a:prstGeom prst="roundRect">
            <a:avLst>
              <a:gd name="adj" fmla="val 2612"/>
            </a:avLst>
          </a:prstGeom>
          <a:solidFill>
            <a:srgbClr val="F1EEE7"/>
          </a:solidFill>
          <a:ln/>
        </p:spPr>
        <p:txBody>
          <a:bodyPr/>
          <a:lstStyle/>
          <a:p>
            <a:endParaRPr lang="en-US"/>
          </a:p>
        </p:txBody>
      </p:sp>
      <p:sp>
        <p:nvSpPr>
          <p:cNvPr id="14" name="Shape 10"/>
          <p:cNvSpPr/>
          <p:nvPr/>
        </p:nvSpPr>
        <p:spPr>
          <a:xfrm>
            <a:off x="4617720" y="2212848"/>
            <a:ext cx="4160520" cy="2450592"/>
          </a:xfrm>
          <a:prstGeom prst="roundRect">
            <a:avLst>
              <a:gd name="adj" fmla="val 2612"/>
            </a:avLst>
          </a:prstGeom>
          <a:solidFill>
            <a:srgbClr val="F1EEE7"/>
          </a:solidFill>
          <a:ln/>
        </p:spPr>
        <p:txBody>
          <a:bodyPr/>
          <a:lstStyle/>
          <a:p>
            <a:endParaRPr lang="en-US"/>
          </a:p>
        </p:txBody>
      </p:sp>
      <p:sp>
        <p:nvSpPr>
          <p:cNvPr id="15" name="Text 11"/>
          <p:cNvSpPr/>
          <p:nvPr/>
        </p:nvSpPr>
        <p:spPr>
          <a:xfrm>
            <a:off x="566928" y="2377440"/>
            <a:ext cx="3566160" cy="219456"/>
          </a:xfrm>
          <a:prstGeom prst="rect">
            <a:avLst/>
          </a:prstGeom>
          <a:noFill/>
          <a:ln/>
        </p:spPr>
        <p:txBody>
          <a:bodyPr wrap="square" lIns="0" tIns="0" rIns="0" bIns="0" rtlCol="0" anchor="ctr"/>
          <a:lstStyle/>
          <a:p>
            <a:pPr marL="0" indent="0" algn="l">
              <a:buNone/>
            </a:pPr>
            <a:r>
              <a:rPr lang="en-US" sz="1150" b="1" kern="0" spc="120" dirty="0">
                <a:solidFill>
                  <a:srgbClr val="BF2D2E"/>
                </a:solidFill>
                <a:latin typeface="Calibri" pitchFamily="34" charset="0"/>
                <a:ea typeface="Calibri" pitchFamily="34" charset="-122"/>
                <a:cs typeface="Calibri" pitchFamily="34" charset="-120"/>
              </a:rPr>
              <a:t>WHAT'S INSIDE</a:t>
            </a:r>
            <a:endParaRPr lang="en-US" sz="1150" dirty="0"/>
          </a:p>
        </p:txBody>
      </p:sp>
      <p:sp>
        <p:nvSpPr>
          <p:cNvPr id="16" name="Shape 12"/>
          <p:cNvSpPr/>
          <p:nvPr/>
        </p:nvSpPr>
        <p:spPr>
          <a:xfrm>
            <a:off x="566928" y="2724912"/>
            <a:ext cx="3575304" cy="365760"/>
          </a:xfrm>
          <a:prstGeom prst="roundRect">
            <a:avLst>
              <a:gd name="adj" fmla="val 15000"/>
            </a:avLst>
          </a:prstGeom>
          <a:solidFill>
            <a:srgbClr val="FFFFFF"/>
          </a:solidFill>
          <a:ln w="12700">
            <a:solidFill>
              <a:srgbClr val="D4AC70"/>
            </a:solidFill>
            <a:prstDash val="solid"/>
          </a:ln>
        </p:spPr>
        <p:txBody>
          <a:bodyPr/>
          <a:lstStyle/>
          <a:p>
            <a:endParaRPr lang="en-US"/>
          </a:p>
        </p:txBody>
      </p:sp>
      <p:sp>
        <p:nvSpPr>
          <p:cNvPr id="17" name="Text 13"/>
          <p:cNvSpPr/>
          <p:nvPr/>
        </p:nvSpPr>
        <p:spPr>
          <a:xfrm>
            <a:off x="676656" y="2724912"/>
            <a:ext cx="3355848" cy="365760"/>
          </a:xfrm>
          <a:prstGeom prst="rect">
            <a:avLst/>
          </a:prstGeom>
          <a:noFill/>
          <a:ln/>
        </p:spPr>
        <p:txBody>
          <a:bodyPr wrap="square" lIns="0" tIns="0" rIns="0" bIns="0" rtlCol="0" anchor="ctr"/>
          <a:lstStyle/>
          <a:p>
            <a:pPr marL="0" indent="0" algn="l">
              <a:buNone/>
            </a:pPr>
            <a:r>
              <a:rPr lang="en-US" sz="1200" b="1" dirty="0">
                <a:solidFill>
                  <a:srgbClr val="BF2D2E"/>
                </a:solidFill>
                <a:latin typeface="Calibri" pitchFamily="34" charset="0"/>
                <a:ea typeface="Calibri" pitchFamily="34" charset="-122"/>
                <a:cs typeface="Calibri" pitchFamily="34" charset="-120"/>
              </a:rPr>
              <a:t>✓  </a:t>
            </a:r>
            <a:r>
              <a:rPr lang="en-US" sz="1200" dirty="0">
                <a:solidFill>
                  <a:srgbClr val="2A2A2A"/>
                </a:solidFill>
                <a:latin typeface="Calibri" pitchFamily="34" charset="0"/>
                <a:ea typeface="Calibri" pitchFamily="34" charset="-122"/>
                <a:cs typeface="Calibri" pitchFamily="34" charset="-120"/>
              </a:rPr>
              <a:t>Key Case Analysis</a:t>
            </a:r>
            <a:endParaRPr lang="en-US" sz="1200" dirty="0"/>
          </a:p>
        </p:txBody>
      </p:sp>
      <p:sp>
        <p:nvSpPr>
          <p:cNvPr id="18" name="Shape 14"/>
          <p:cNvSpPr/>
          <p:nvPr/>
        </p:nvSpPr>
        <p:spPr>
          <a:xfrm>
            <a:off x="566928" y="3182112"/>
            <a:ext cx="3575304" cy="365760"/>
          </a:xfrm>
          <a:prstGeom prst="roundRect">
            <a:avLst>
              <a:gd name="adj" fmla="val 15000"/>
            </a:avLst>
          </a:prstGeom>
          <a:solidFill>
            <a:srgbClr val="FFFFFF"/>
          </a:solidFill>
          <a:ln w="12700">
            <a:solidFill>
              <a:srgbClr val="D4AC70"/>
            </a:solidFill>
            <a:prstDash val="solid"/>
          </a:ln>
        </p:spPr>
        <p:txBody>
          <a:bodyPr/>
          <a:lstStyle/>
          <a:p>
            <a:endParaRPr lang="en-US"/>
          </a:p>
        </p:txBody>
      </p:sp>
      <p:sp>
        <p:nvSpPr>
          <p:cNvPr id="19" name="Text 15"/>
          <p:cNvSpPr/>
          <p:nvPr/>
        </p:nvSpPr>
        <p:spPr>
          <a:xfrm>
            <a:off x="676656" y="3182112"/>
            <a:ext cx="3355848" cy="365760"/>
          </a:xfrm>
          <a:prstGeom prst="rect">
            <a:avLst/>
          </a:prstGeom>
          <a:noFill/>
          <a:ln/>
        </p:spPr>
        <p:txBody>
          <a:bodyPr wrap="square" lIns="0" tIns="0" rIns="0" bIns="0" rtlCol="0" anchor="ctr"/>
          <a:lstStyle/>
          <a:p>
            <a:pPr marL="0" indent="0" algn="l">
              <a:buNone/>
            </a:pPr>
            <a:r>
              <a:rPr lang="en-US" sz="1200" b="1" dirty="0">
                <a:solidFill>
                  <a:srgbClr val="BF2D2E"/>
                </a:solidFill>
                <a:latin typeface="Calibri" pitchFamily="34" charset="0"/>
                <a:ea typeface="Calibri" pitchFamily="34" charset="-122"/>
                <a:cs typeface="Calibri" pitchFamily="34" charset="-120"/>
              </a:rPr>
              <a:t>✓  </a:t>
            </a:r>
            <a:r>
              <a:rPr lang="en-US" sz="1200" dirty="0">
                <a:solidFill>
                  <a:srgbClr val="2A2A2A"/>
                </a:solidFill>
                <a:latin typeface="Calibri" pitchFamily="34" charset="0"/>
                <a:ea typeface="Calibri" pitchFamily="34" charset="-122"/>
                <a:cs typeface="Calibri" pitchFamily="34" charset="-120"/>
              </a:rPr>
              <a:t>Worked Hypotheticals</a:t>
            </a:r>
            <a:endParaRPr lang="en-US" sz="1200" dirty="0"/>
          </a:p>
        </p:txBody>
      </p:sp>
      <p:sp>
        <p:nvSpPr>
          <p:cNvPr id="20" name="Shape 16"/>
          <p:cNvSpPr/>
          <p:nvPr/>
        </p:nvSpPr>
        <p:spPr>
          <a:xfrm>
            <a:off x="566928" y="3639312"/>
            <a:ext cx="3575304" cy="365760"/>
          </a:xfrm>
          <a:prstGeom prst="roundRect">
            <a:avLst>
              <a:gd name="adj" fmla="val 15000"/>
            </a:avLst>
          </a:prstGeom>
          <a:solidFill>
            <a:srgbClr val="FFFFFF"/>
          </a:solidFill>
          <a:ln w="12700">
            <a:solidFill>
              <a:srgbClr val="D4AC70"/>
            </a:solidFill>
            <a:prstDash val="solid"/>
          </a:ln>
        </p:spPr>
        <p:txBody>
          <a:bodyPr/>
          <a:lstStyle/>
          <a:p>
            <a:endParaRPr lang="en-US"/>
          </a:p>
        </p:txBody>
      </p:sp>
      <p:sp>
        <p:nvSpPr>
          <p:cNvPr id="21" name="Text 17"/>
          <p:cNvSpPr/>
          <p:nvPr/>
        </p:nvSpPr>
        <p:spPr>
          <a:xfrm>
            <a:off x="676656" y="3639312"/>
            <a:ext cx="3355848" cy="365760"/>
          </a:xfrm>
          <a:prstGeom prst="rect">
            <a:avLst/>
          </a:prstGeom>
          <a:noFill/>
          <a:ln/>
        </p:spPr>
        <p:txBody>
          <a:bodyPr wrap="square" lIns="0" tIns="0" rIns="0" bIns="0" rtlCol="0" anchor="ctr"/>
          <a:lstStyle/>
          <a:p>
            <a:pPr marL="0" indent="0" algn="l">
              <a:buNone/>
            </a:pPr>
            <a:r>
              <a:rPr lang="en-US" sz="1200" b="1" dirty="0">
                <a:solidFill>
                  <a:srgbClr val="BF2D2E"/>
                </a:solidFill>
                <a:latin typeface="Calibri" pitchFamily="34" charset="0"/>
                <a:ea typeface="Calibri" pitchFamily="34" charset="-122"/>
                <a:cs typeface="Calibri" pitchFamily="34" charset="-120"/>
              </a:rPr>
              <a:t>✓  </a:t>
            </a:r>
            <a:r>
              <a:rPr lang="en-US" sz="1200" dirty="0">
                <a:solidFill>
                  <a:srgbClr val="2A2A2A"/>
                </a:solidFill>
                <a:latin typeface="Calibri" pitchFamily="34" charset="0"/>
                <a:ea typeface="Calibri" pitchFamily="34" charset="-122"/>
                <a:cs typeface="Calibri" pitchFamily="34" charset="-120"/>
              </a:rPr>
              <a:t>Works With Any Casebook</a:t>
            </a:r>
            <a:endParaRPr lang="en-US" sz="1200" dirty="0"/>
          </a:p>
        </p:txBody>
      </p:sp>
      <p:sp>
        <p:nvSpPr>
          <p:cNvPr id="22" name="Shape 18"/>
          <p:cNvSpPr/>
          <p:nvPr/>
        </p:nvSpPr>
        <p:spPr>
          <a:xfrm>
            <a:off x="566928" y="4096512"/>
            <a:ext cx="3575304" cy="365760"/>
          </a:xfrm>
          <a:prstGeom prst="roundRect">
            <a:avLst>
              <a:gd name="adj" fmla="val 15000"/>
            </a:avLst>
          </a:prstGeom>
          <a:solidFill>
            <a:srgbClr val="FFFFFF"/>
          </a:solidFill>
          <a:ln w="12700">
            <a:solidFill>
              <a:srgbClr val="D4AC70"/>
            </a:solidFill>
            <a:prstDash val="solid"/>
          </a:ln>
        </p:spPr>
        <p:txBody>
          <a:bodyPr/>
          <a:lstStyle/>
          <a:p>
            <a:endParaRPr lang="en-US"/>
          </a:p>
        </p:txBody>
      </p:sp>
      <p:sp>
        <p:nvSpPr>
          <p:cNvPr id="23" name="Text 19"/>
          <p:cNvSpPr/>
          <p:nvPr/>
        </p:nvSpPr>
        <p:spPr>
          <a:xfrm>
            <a:off x="676656" y="4096512"/>
            <a:ext cx="3355848" cy="365760"/>
          </a:xfrm>
          <a:prstGeom prst="rect">
            <a:avLst/>
          </a:prstGeom>
          <a:noFill/>
          <a:ln/>
        </p:spPr>
        <p:txBody>
          <a:bodyPr wrap="square" lIns="0" tIns="0" rIns="0" bIns="0" rtlCol="0" anchor="ctr"/>
          <a:lstStyle/>
          <a:p>
            <a:pPr marL="0" indent="0" algn="l">
              <a:buNone/>
            </a:pPr>
            <a:r>
              <a:rPr lang="en-US" sz="1200" b="1" dirty="0">
                <a:solidFill>
                  <a:srgbClr val="BF2D2E"/>
                </a:solidFill>
                <a:latin typeface="Calibri" pitchFamily="34" charset="0"/>
                <a:ea typeface="Calibri" pitchFamily="34" charset="-122"/>
                <a:cs typeface="Calibri" pitchFamily="34" charset="-120"/>
              </a:rPr>
              <a:t>✓  </a:t>
            </a:r>
            <a:r>
              <a:rPr lang="en-US" sz="1200" dirty="0">
                <a:solidFill>
                  <a:srgbClr val="2A2A2A"/>
                </a:solidFill>
                <a:latin typeface="Calibri" pitchFamily="34" charset="0"/>
                <a:ea typeface="Calibri" pitchFamily="34" charset="-122"/>
                <a:cs typeface="Calibri" pitchFamily="34" charset="-120"/>
              </a:rPr>
              <a:t>Doctrinal Explanations</a:t>
            </a:r>
            <a:endParaRPr lang="en-US" sz="1200" dirty="0"/>
          </a:p>
        </p:txBody>
      </p:sp>
      <p:sp>
        <p:nvSpPr>
          <p:cNvPr id="24" name="Text 20"/>
          <p:cNvSpPr/>
          <p:nvPr/>
        </p:nvSpPr>
        <p:spPr>
          <a:xfrm>
            <a:off x="4818888" y="2377440"/>
            <a:ext cx="3566160" cy="219456"/>
          </a:xfrm>
          <a:prstGeom prst="rect">
            <a:avLst/>
          </a:prstGeom>
          <a:noFill/>
          <a:ln/>
        </p:spPr>
        <p:txBody>
          <a:bodyPr wrap="square" lIns="0" tIns="0" rIns="0" bIns="0" rtlCol="0" anchor="ctr"/>
          <a:lstStyle/>
          <a:p>
            <a:pPr marL="0" indent="0" algn="l">
              <a:buNone/>
            </a:pPr>
            <a:r>
              <a:rPr lang="en-US" sz="1150" b="1" kern="0" spc="120" dirty="0">
                <a:solidFill>
                  <a:srgbClr val="BF2D2E"/>
                </a:solidFill>
                <a:latin typeface="Calibri" pitchFamily="34" charset="0"/>
                <a:ea typeface="Calibri" pitchFamily="34" charset="-122"/>
                <a:cs typeface="Calibri" pitchFamily="34" charset="-120"/>
              </a:rPr>
              <a:t>WHEN TO USE IT</a:t>
            </a:r>
            <a:endParaRPr lang="en-US" sz="1150" dirty="0"/>
          </a:p>
        </p:txBody>
      </p:sp>
      <p:sp>
        <p:nvSpPr>
          <p:cNvPr id="25" name="Shape 21"/>
          <p:cNvSpPr/>
          <p:nvPr/>
        </p:nvSpPr>
        <p:spPr>
          <a:xfrm>
            <a:off x="4818888" y="2724912"/>
            <a:ext cx="2606040" cy="365760"/>
          </a:xfrm>
          <a:prstGeom prst="roundRect">
            <a:avLst>
              <a:gd name="adj" fmla="val 20000"/>
            </a:avLst>
          </a:prstGeom>
          <a:solidFill>
            <a:srgbClr val="681014"/>
          </a:solidFill>
          <a:ln/>
        </p:spPr>
        <p:txBody>
          <a:bodyPr/>
          <a:lstStyle/>
          <a:p>
            <a:endParaRPr lang="en-US"/>
          </a:p>
        </p:txBody>
      </p:sp>
      <p:sp>
        <p:nvSpPr>
          <p:cNvPr id="26" name="Text 22"/>
          <p:cNvSpPr/>
          <p:nvPr/>
        </p:nvSpPr>
        <p:spPr>
          <a:xfrm>
            <a:off x="4818888" y="2724912"/>
            <a:ext cx="2606040" cy="365760"/>
          </a:xfrm>
          <a:prstGeom prst="rect">
            <a:avLst/>
          </a:prstGeom>
          <a:noFill/>
          <a:ln/>
        </p:spPr>
        <p:txBody>
          <a:bodyPr wrap="square" lIns="0" tIns="0" rIns="0" bIns="0" rtlCol="0" anchor="ctr"/>
          <a:lstStyle/>
          <a:p>
            <a:pPr marL="0" indent="0" algn="ctr">
              <a:buNone/>
            </a:pPr>
            <a:r>
              <a:rPr lang="en-US" sz="1250" b="1" kern="0" spc="100" dirty="0">
                <a:solidFill>
                  <a:srgbClr val="FFFFFF"/>
                </a:solidFill>
                <a:latin typeface="Calibri" pitchFamily="34" charset="0"/>
                <a:ea typeface="Calibri" pitchFamily="34" charset="-122"/>
                <a:cs typeface="Calibri" pitchFamily="34" charset="-120"/>
              </a:rPr>
              <a:t>WORKS WITH ANY COURSE</a:t>
            </a:r>
            <a:endParaRPr lang="en-US" sz="1250" dirty="0"/>
          </a:p>
        </p:txBody>
      </p:sp>
      <p:sp>
        <p:nvSpPr>
          <p:cNvPr id="27" name="Text 23"/>
          <p:cNvSpPr/>
          <p:nvPr/>
        </p:nvSpPr>
        <p:spPr>
          <a:xfrm>
            <a:off x="4818888" y="3264408"/>
            <a:ext cx="3758184" cy="1280160"/>
          </a:xfrm>
          <a:prstGeom prst="rect">
            <a:avLst/>
          </a:prstGeom>
          <a:noFill/>
          <a:ln/>
        </p:spPr>
        <p:txBody>
          <a:bodyPr wrap="square" lIns="0" tIns="0" rIns="0" bIns="0" rtlCol="0" anchor="t"/>
          <a:lstStyle/>
          <a:p>
            <a:pPr marL="0" indent="0" algn="l">
              <a:lnSpc>
                <a:spcPct val="115000"/>
              </a:lnSpc>
              <a:buNone/>
            </a:pPr>
            <a:r>
              <a:rPr lang="en-US" sz="1300" dirty="0">
                <a:solidFill>
                  <a:srgbClr val="3A3A3A"/>
                </a:solidFill>
                <a:latin typeface="Calibri" pitchFamily="34" charset="0"/>
                <a:ea typeface="Calibri" pitchFamily="34" charset="-122"/>
                <a:cs typeface="Calibri" pitchFamily="34" charset="-120"/>
              </a:rPr>
              <a:t>As it isn't tied to a specific casebook, you can pick it up in any course where you want a deeper explanation of the doctrine than your casebook alone provides.</a:t>
            </a:r>
            <a:endParaRPr lang="en-US" sz="1300"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name="Slide 17">
    <p:bg>
      <p:bgPr>
        <a:solidFill>
          <a:srgbClr val="F8F6F2"/>
        </a:solidFill>
        <a:effectLst/>
      </p:bgPr>
    </p:bg>
    <p:spTree>
      <p:nvGrpSpPr>
        <p:cNvPr id="1" name=""/>
        <p:cNvGrpSpPr/>
        <p:nvPr/>
      </p:nvGrpSpPr>
      <p:grpSpPr>
        <a:xfrm>
          <a:off x="0" y="0"/>
          <a:ext cx="0" cy="0"/>
          <a:chOff x="0" y="0"/>
          <a:chExt cx="0" cy="0"/>
        </a:xfrm>
      </p:grpSpPr>
      <p:sp>
        <p:nvSpPr>
          <p:cNvPr id="2" name="Shape 0"/>
          <p:cNvSpPr/>
          <p:nvPr/>
        </p:nvSpPr>
        <p:spPr>
          <a:xfrm>
            <a:off x="0" y="0"/>
            <a:ext cx="9144000" cy="863559"/>
          </a:xfrm>
          <a:prstGeom prst="rect">
            <a:avLst/>
          </a:prstGeom>
          <a:solidFill>
            <a:srgbClr val="BF2D2E"/>
          </a:solidFill>
          <a:ln/>
        </p:spPr>
        <p:txBody>
          <a:bodyPr/>
          <a:lstStyle/>
          <a:p>
            <a:endParaRPr lang="en-US"/>
          </a:p>
        </p:txBody>
      </p:sp>
      <p:sp>
        <p:nvSpPr>
          <p:cNvPr id="3" name="Text 1"/>
          <p:cNvSpPr/>
          <p:nvPr/>
        </p:nvSpPr>
        <p:spPr>
          <a:xfrm>
            <a:off x="365760" y="82296"/>
            <a:ext cx="6126480" cy="457200"/>
          </a:xfrm>
          <a:prstGeom prst="rect">
            <a:avLst/>
          </a:prstGeom>
          <a:noFill/>
          <a:ln/>
        </p:spPr>
        <p:txBody>
          <a:bodyPr wrap="square" lIns="0" tIns="0" rIns="0" bIns="0" rtlCol="0" anchor="ctr"/>
          <a:lstStyle/>
          <a:p>
            <a:pPr marL="0" indent="0" algn="l">
              <a:buNone/>
            </a:pPr>
            <a:r>
              <a:rPr lang="en-US" sz="2500" b="1" dirty="0">
                <a:solidFill>
                  <a:srgbClr val="FFFFFF"/>
                </a:solidFill>
                <a:latin typeface="Cambria" pitchFamily="34" charset="0"/>
                <a:ea typeface="Cambria" pitchFamily="34" charset="-122"/>
                <a:cs typeface="Cambria" pitchFamily="34" charset="-120"/>
              </a:rPr>
              <a:t>Bar Review Series</a:t>
            </a:r>
            <a:endParaRPr lang="en-US" sz="2500" dirty="0"/>
          </a:p>
        </p:txBody>
      </p:sp>
      <p:sp>
        <p:nvSpPr>
          <p:cNvPr id="4" name="Text 2"/>
          <p:cNvSpPr/>
          <p:nvPr/>
        </p:nvSpPr>
        <p:spPr>
          <a:xfrm>
            <a:off x="365760" y="576072"/>
            <a:ext cx="6126480" cy="237744"/>
          </a:xfrm>
          <a:prstGeom prst="rect">
            <a:avLst/>
          </a:prstGeom>
          <a:noFill/>
          <a:ln/>
        </p:spPr>
        <p:txBody>
          <a:bodyPr wrap="square" lIns="0" tIns="0" rIns="0" bIns="0" rtlCol="0" anchor="ctr"/>
          <a:lstStyle/>
          <a:p>
            <a:pPr marL="0" indent="0" algn="l">
              <a:buNone/>
            </a:pPr>
            <a:r>
              <a:rPr lang="en-US" sz="1200" dirty="0">
                <a:solidFill>
                  <a:srgbClr val="FFFFFF"/>
                </a:solidFill>
                <a:latin typeface="Calibri" pitchFamily="34" charset="0"/>
                <a:ea typeface="Calibri" pitchFamily="34" charset="-122"/>
                <a:cs typeface="Calibri" pitchFamily="34" charset="-120"/>
              </a:rPr>
              <a:t>Specialty Collections  ·  Bar exam prep</a:t>
            </a:r>
            <a:endParaRPr lang="en-US" sz="1200" dirty="0"/>
          </a:p>
        </p:txBody>
      </p:sp>
      <p:sp>
        <p:nvSpPr>
          <p:cNvPr id="5" name="Shape 3"/>
          <p:cNvSpPr/>
          <p:nvPr/>
        </p:nvSpPr>
        <p:spPr>
          <a:xfrm>
            <a:off x="6647688" y="118872"/>
            <a:ext cx="2249424" cy="586290"/>
          </a:xfrm>
          <a:prstGeom prst="roundRect">
            <a:avLst>
              <a:gd name="adj" fmla="val 9358"/>
            </a:avLst>
          </a:prstGeom>
          <a:solidFill>
            <a:srgbClr val="FFFFFF">
              <a:alpha val="92000"/>
            </a:srgbClr>
          </a:solidFill>
          <a:ln/>
        </p:spPr>
        <p:txBody>
          <a:bodyPr/>
          <a:lstStyle/>
          <a:p>
            <a:endParaRPr lang="en-US"/>
          </a:p>
        </p:txBody>
      </p:sp>
      <p:pic>
        <p:nvPicPr>
          <p:cNvPr id="6" name="Image 0" descr="/home/claude/build/assets/aspen_logo.png"/>
          <p:cNvPicPr>
            <a:picLocks noChangeAspect="1"/>
          </p:cNvPicPr>
          <p:nvPr/>
        </p:nvPicPr>
        <p:blipFill>
          <a:blip r:embed="rId3"/>
          <a:stretch>
            <a:fillRect/>
          </a:stretch>
        </p:blipFill>
        <p:spPr>
          <a:xfrm>
            <a:off x="6729984" y="173736"/>
            <a:ext cx="2084832" cy="476562"/>
          </a:xfrm>
          <a:prstGeom prst="rect">
            <a:avLst/>
          </a:prstGeom>
        </p:spPr>
      </p:pic>
      <p:sp>
        <p:nvSpPr>
          <p:cNvPr id="7" name="Shape 4"/>
          <p:cNvSpPr/>
          <p:nvPr/>
        </p:nvSpPr>
        <p:spPr>
          <a:xfrm>
            <a:off x="0" y="4882896"/>
            <a:ext cx="9144000" cy="260604"/>
          </a:xfrm>
          <a:prstGeom prst="rect">
            <a:avLst/>
          </a:prstGeom>
          <a:solidFill>
            <a:srgbClr val="D4AC70"/>
          </a:solidFill>
          <a:ln/>
        </p:spPr>
        <p:txBody>
          <a:bodyPr/>
          <a:lstStyle/>
          <a:p>
            <a:endParaRPr lang="en-US"/>
          </a:p>
        </p:txBody>
      </p:sp>
      <p:sp>
        <p:nvSpPr>
          <p:cNvPr id="8" name="Text 5"/>
          <p:cNvSpPr/>
          <p:nvPr/>
        </p:nvSpPr>
        <p:spPr>
          <a:xfrm>
            <a:off x="274320" y="4882896"/>
            <a:ext cx="5486400" cy="260604"/>
          </a:xfrm>
          <a:prstGeom prst="rect">
            <a:avLst/>
          </a:prstGeom>
          <a:noFill/>
          <a:ln/>
        </p:spPr>
        <p:txBody>
          <a:bodyPr wrap="square" lIns="0" tIns="0" rIns="0" bIns="0" rtlCol="0" anchor="ctr"/>
          <a:lstStyle/>
          <a:p>
            <a:pPr marL="0" indent="0" algn="l">
              <a:buNone/>
            </a:pPr>
            <a:r>
              <a:rPr lang="en-US" sz="1050" b="1" dirty="0">
                <a:solidFill>
                  <a:srgbClr val="1A1A2E"/>
                </a:solidFill>
                <a:latin typeface="Calibri" pitchFamily="34" charset="0"/>
                <a:ea typeface="Calibri" pitchFamily="34" charset="-122"/>
                <a:cs typeface="Calibri" pitchFamily="34" charset="-120"/>
              </a:rPr>
              <a:t>Aspen Learning Library  |  Study Guide Series</a:t>
            </a:r>
            <a:endParaRPr lang="en-US" sz="1050" dirty="0"/>
          </a:p>
        </p:txBody>
      </p:sp>
      <p:sp>
        <p:nvSpPr>
          <p:cNvPr id="9" name="Text 6"/>
          <p:cNvSpPr/>
          <p:nvPr/>
        </p:nvSpPr>
        <p:spPr>
          <a:xfrm>
            <a:off x="8138160" y="4882896"/>
            <a:ext cx="731520" cy="260604"/>
          </a:xfrm>
          <a:prstGeom prst="rect">
            <a:avLst/>
          </a:prstGeom>
          <a:noFill/>
          <a:ln/>
        </p:spPr>
        <p:txBody>
          <a:bodyPr wrap="square" lIns="0" tIns="0" rIns="0" bIns="0" rtlCol="0" anchor="ctr"/>
          <a:lstStyle/>
          <a:p>
            <a:pPr marL="0" indent="0" algn="r">
              <a:buNone/>
            </a:pPr>
            <a:r>
              <a:rPr lang="en-US" sz="1050" b="1" dirty="0">
                <a:solidFill>
                  <a:srgbClr val="1A1A2E"/>
                </a:solidFill>
                <a:latin typeface="Calibri" pitchFamily="34" charset="0"/>
                <a:ea typeface="Calibri" pitchFamily="34" charset="-122"/>
                <a:cs typeface="Calibri" pitchFamily="34" charset="-120"/>
              </a:rPr>
              <a:t>16 / 17</a:t>
            </a:r>
            <a:endParaRPr lang="en-US" sz="1050" dirty="0"/>
          </a:p>
        </p:txBody>
      </p:sp>
      <p:sp>
        <p:nvSpPr>
          <p:cNvPr id="11" name="Text 7"/>
          <p:cNvSpPr/>
          <p:nvPr/>
        </p:nvSpPr>
        <p:spPr>
          <a:xfrm>
            <a:off x="365760" y="987552"/>
            <a:ext cx="3657600" cy="219456"/>
          </a:xfrm>
          <a:prstGeom prst="rect">
            <a:avLst/>
          </a:prstGeom>
          <a:noFill/>
          <a:ln/>
        </p:spPr>
        <p:txBody>
          <a:bodyPr wrap="square" lIns="0" tIns="0" rIns="0" bIns="0" rtlCol="0" anchor="ctr"/>
          <a:lstStyle/>
          <a:p>
            <a:pPr marL="0" indent="0" algn="l">
              <a:buNone/>
            </a:pPr>
            <a:r>
              <a:rPr lang="en-US" sz="1150" b="1" kern="0" spc="120" dirty="0">
                <a:solidFill>
                  <a:srgbClr val="BF2D2E"/>
                </a:solidFill>
                <a:latin typeface="Calibri" pitchFamily="34" charset="0"/>
                <a:ea typeface="Calibri" pitchFamily="34" charset="-122"/>
                <a:cs typeface="Calibri" pitchFamily="34" charset="-120"/>
              </a:rPr>
              <a:t>WHAT IT IS</a:t>
            </a:r>
            <a:endParaRPr lang="en-US" sz="1150" dirty="0"/>
          </a:p>
        </p:txBody>
      </p:sp>
      <p:sp>
        <p:nvSpPr>
          <p:cNvPr id="12" name="Text 8"/>
          <p:cNvSpPr/>
          <p:nvPr/>
        </p:nvSpPr>
        <p:spPr>
          <a:xfrm>
            <a:off x="365760" y="1234440"/>
            <a:ext cx="8412480" cy="868680"/>
          </a:xfrm>
          <a:prstGeom prst="rect">
            <a:avLst/>
          </a:prstGeom>
          <a:noFill/>
          <a:ln/>
        </p:spPr>
        <p:txBody>
          <a:bodyPr wrap="square" lIns="0" tIns="0" rIns="0" bIns="0" rtlCol="0" anchor="t"/>
          <a:lstStyle/>
          <a:p>
            <a:pPr marL="0" indent="0" algn="l">
              <a:lnSpc>
                <a:spcPct val="112000"/>
              </a:lnSpc>
              <a:buNone/>
            </a:pPr>
            <a:r>
              <a:rPr lang="en-US" sz="1300" dirty="0">
                <a:solidFill>
                  <a:srgbClr val="3A3A3A"/>
                </a:solidFill>
                <a:latin typeface="Calibri" pitchFamily="34" charset="0"/>
                <a:ea typeface="Calibri" pitchFamily="34" charset="-122"/>
                <a:cs typeface="Calibri" pitchFamily="34" charset="-120"/>
              </a:rPr>
              <a:t>Keeping up with how the bar exam is changing can fall to the bottom of the list. This covers the traditional exam and the new NextGen UBE.</a:t>
            </a:r>
            <a:endParaRPr lang="en-US" sz="1300" dirty="0"/>
          </a:p>
        </p:txBody>
      </p:sp>
      <p:sp>
        <p:nvSpPr>
          <p:cNvPr id="13" name="Shape 9"/>
          <p:cNvSpPr/>
          <p:nvPr/>
        </p:nvSpPr>
        <p:spPr>
          <a:xfrm>
            <a:off x="365760" y="2212848"/>
            <a:ext cx="3977640" cy="2450592"/>
          </a:xfrm>
          <a:prstGeom prst="roundRect">
            <a:avLst>
              <a:gd name="adj" fmla="val 2612"/>
            </a:avLst>
          </a:prstGeom>
          <a:solidFill>
            <a:srgbClr val="F1EEE7"/>
          </a:solidFill>
          <a:ln/>
        </p:spPr>
        <p:txBody>
          <a:bodyPr/>
          <a:lstStyle/>
          <a:p>
            <a:endParaRPr lang="en-US"/>
          </a:p>
        </p:txBody>
      </p:sp>
      <p:sp>
        <p:nvSpPr>
          <p:cNvPr id="14" name="Shape 10"/>
          <p:cNvSpPr/>
          <p:nvPr/>
        </p:nvSpPr>
        <p:spPr>
          <a:xfrm>
            <a:off x="4617720" y="2212848"/>
            <a:ext cx="4160520" cy="2450592"/>
          </a:xfrm>
          <a:prstGeom prst="roundRect">
            <a:avLst>
              <a:gd name="adj" fmla="val 2612"/>
            </a:avLst>
          </a:prstGeom>
          <a:solidFill>
            <a:srgbClr val="F1EEE7"/>
          </a:solidFill>
          <a:ln/>
        </p:spPr>
        <p:txBody>
          <a:bodyPr/>
          <a:lstStyle/>
          <a:p>
            <a:endParaRPr lang="en-US"/>
          </a:p>
        </p:txBody>
      </p:sp>
      <p:sp>
        <p:nvSpPr>
          <p:cNvPr id="15" name="Text 11"/>
          <p:cNvSpPr/>
          <p:nvPr/>
        </p:nvSpPr>
        <p:spPr>
          <a:xfrm>
            <a:off x="566928" y="2377440"/>
            <a:ext cx="3566160" cy="219456"/>
          </a:xfrm>
          <a:prstGeom prst="rect">
            <a:avLst/>
          </a:prstGeom>
          <a:noFill/>
          <a:ln/>
        </p:spPr>
        <p:txBody>
          <a:bodyPr wrap="square" lIns="0" tIns="0" rIns="0" bIns="0" rtlCol="0" anchor="ctr"/>
          <a:lstStyle/>
          <a:p>
            <a:pPr marL="0" indent="0" algn="l">
              <a:buNone/>
            </a:pPr>
            <a:r>
              <a:rPr lang="en-US" sz="1150" b="1" kern="0" spc="120" dirty="0">
                <a:solidFill>
                  <a:srgbClr val="BF2D2E"/>
                </a:solidFill>
                <a:latin typeface="Calibri" pitchFamily="34" charset="0"/>
                <a:ea typeface="Calibri" pitchFamily="34" charset="-122"/>
                <a:cs typeface="Calibri" pitchFamily="34" charset="-120"/>
              </a:rPr>
              <a:t>WHAT'S INSIDE</a:t>
            </a:r>
            <a:endParaRPr lang="en-US" sz="1150" dirty="0"/>
          </a:p>
        </p:txBody>
      </p:sp>
      <p:sp>
        <p:nvSpPr>
          <p:cNvPr id="16" name="Shape 12"/>
          <p:cNvSpPr/>
          <p:nvPr/>
        </p:nvSpPr>
        <p:spPr>
          <a:xfrm>
            <a:off x="566928" y="2724912"/>
            <a:ext cx="3575304" cy="365760"/>
          </a:xfrm>
          <a:prstGeom prst="roundRect">
            <a:avLst>
              <a:gd name="adj" fmla="val 15000"/>
            </a:avLst>
          </a:prstGeom>
          <a:solidFill>
            <a:srgbClr val="FFFFFF"/>
          </a:solidFill>
          <a:ln w="12700">
            <a:solidFill>
              <a:srgbClr val="D4AC70"/>
            </a:solidFill>
            <a:prstDash val="solid"/>
          </a:ln>
        </p:spPr>
        <p:txBody>
          <a:bodyPr/>
          <a:lstStyle/>
          <a:p>
            <a:endParaRPr lang="en-US"/>
          </a:p>
        </p:txBody>
      </p:sp>
      <p:sp>
        <p:nvSpPr>
          <p:cNvPr id="17" name="Text 13"/>
          <p:cNvSpPr/>
          <p:nvPr/>
        </p:nvSpPr>
        <p:spPr>
          <a:xfrm>
            <a:off x="676656" y="2724912"/>
            <a:ext cx="3355848" cy="365760"/>
          </a:xfrm>
          <a:prstGeom prst="rect">
            <a:avLst/>
          </a:prstGeom>
          <a:noFill/>
          <a:ln/>
        </p:spPr>
        <p:txBody>
          <a:bodyPr wrap="square" lIns="0" tIns="0" rIns="0" bIns="0" rtlCol="0" anchor="ctr"/>
          <a:lstStyle/>
          <a:p>
            <a:pPr marL="0" indent="0" algn="l">
              <a:buNone/>
            </a:pPr>
            <a:r>
              <a:rPr lang="en-US" sz="1200" b="1" dirty="0">
                <a:solidFill>
                  <a:srgbClr val="BF2D2E"/>
                </a:solidFill>
                <a:latin typeface="Calibri" pitchFamily="34" charset="0"/>
                <a:ea typeface="Calibri" pitchFamily="34" charset="-122"/>
                <a:cs typeface="Calibri" pitchFamily="34" charset="-120"/>
              </a:rPr>
              <a:t>✓  </a:t>
            </a:r>
            <a:r>
              <a:rPr lang="en-US" sz="1200" dirty="0">
                <a:solidFill>
                  <a:srgbClr val="2A2A2A"/>
                </a:solidFill>
                <a:latin typeface="Calibri" pitchFamily="34" charset="0"/>
                <a:ea typeface="Calibri" pitchFamily="34" charset="-122"/>
                <a:cs typeface="Calibri" pitchFamily="34" charset="-120"/>
              </a:rPr>
              <a:t>2,000+ Practice Questions</a:t>
            </a:r>
            <a:endParaRPr lang="en-US" sz="1200" dirty="0"/>
          </a:p>
        </p:txBody>
      </p:sp>
      <p:sp>
        <p:nvSpPr>
          <p:cNvPr id="18" name="Shape 14"/>
          <p:cNvSpPr/>
          <p:nvPr/>
        </p:nvSpPr>
        <p:spPr>
          <a:xfrm>
            <a:off x="566928" y="3182112"/>
            <a:ext cx="3575304" cy="365760"/>
          </a:xfrm>
          <a:prstGeom prst="roundRect">
            <a:avLst>
              <a:gd name="adj" fmla="val 15000"/>
            </a:avLst>
          </a:prstGeom>
          <a:solidFill>
            <a:srgbClr val="FFFFFF"/>
          </a:solidFill>
          <a:ln w="12700">
            <a:solidFill>
              <a:srgbClr val="D4AC70"/>
            </a:solidFill>
            <a:prstDash val="solid"/>
          </a:ln>
        </p:spPr>
        <p:txBody>
          <a:bodyPr/>
          <a:lstStyle/>
          <a:p>
            <a:endParaRPr lang="en-US"/>
          </a:p>
        </p:txBody>
      </p:sp>
      <p:sp>
        <p:nvSpPr>
          <p:cNvPr id="19" name="Text 15"/>
          <p:cNvSpPr/>
          <p:nvPr/>
        </p:nvSpPr>
        <p:spPr>
          <a:xfrm>
            <a:off x="676656" y="3182112"/>
            <a:ext cx="3355848" cy="365760"/>
          </a:xfrm>
          <a:prstGeom prst="rect">
            <a:avLst/>
          </a:prstGeom>
          <a:noFill/>
          <a:ln/>
        </p:spPr>
        <p:txBody>
          <a:bodyPr wrap="square" lIns="0" tIns="0" rIns="0" bIns="0" rtlCol="0" anchor="ctr"/>
          <a:lstStyle/>
          <a:p>
            <a:pPr marL="0" indent="0" algn="l">
              <a:buNone/>
            </a:pPr>
            <a:r>
              <a:rPr lang="en-US" sz="1200" b="1" dirty="0">
                <a:solidFill>
                  <a:srgbClr val="BF2D2E"/>
                </a:solidFill>
                <a:latin typeface="Calibri" pitchFamily="34" charset="0"/>
                <a:ea typeface="Calibri" pitchFamily="34" charset="-122"/>
                <a:cs typeface="Calibri" pitchFamily="34" charset="-120"/>
              </a:rPr>
              <a:t>✓  </a:t>
            </a:r>
            <a:r>
              <a:rPr lang="en-US" sz="1200" dirty="0">
                <a:solidFill>
                  <a:srgbClr val="2A2A2A"/>
                </a:solidFill>
                <a:latin typeface="Calibri" pitchFamily="34" charset="0"/>
                <a:ea typeface="Calibri" pitchFamily="34" charset="-122"/>
                <a:cs typeface="Calibri" pitchFamily="34" charset="-120"/>
              </a:rPr>
              <a:t>Subject-by-Subject Guidance</a:t>
            </a:r>
            <a:endParaRPr lang="en-US" sz="1200" dirty="0"/>
          </a:p>
        </p:txBody>
      </p:sp>
      <p:sp>
        <p:nvSpPr>
          <p:cNvPr id="20" name="Shape 16"/>
          <p:cNvSpPr/>
          <p:nvPr/>
        </p:nvSpPr>
        <p:spPr>
          <a:xfrm>
            <a:off x="566928" y="3639312"/>
            <a:ext cx="3575304" cy="365760"/>
          </a:xfrm>
          <a:prstGeom prst="roundRect">
            <a:avLst>
              <a:gd name="adj" fmla="val 15000"/>
            </a:avLst>
          </a:prstGeom>
          <a:solidFill>
            <a:srgbClr val="FFFFFF"/>
          </a:solidFill>
          <a:ln w="12700">
            <a:solidFill>
              <a:srgbClr val="D4AC70"/>
            </a:solidFill>
            <a:prstDash val="solid"/>
          </a:ln>
        </p:spPr>
        <p:txBody>
          <a:bodyPr/>
          <a:lstStyle/>
          <a:p>
            <a:endParaRPr lang="en-US"/>
          </a:p>
        </p:txBody>
      </p:sp>
      <p:sp>
        <p:nvSpPr>
          <p:cNvPr id="21" name="Text 17"/>
          <p:cNvSpPr/>
          <p:nvPr/>
        </p:nvSpPr>
        <p:spPr>
          <a:xfrm>
            <a:off x="676656" y="3639312"/>
            <a:ext cx="3355848" cy="365760"/>
          </a:xfrm>
          <a:prstGeom prst="rect">
            <a:avLst/>
          </a:prstGeom>
          <a:noFill/>
          <a:ln/>
        </p:spPr>
        <p:txBody>
          <a:bodyPr wrap="square" lIns="0" tIns="0" rIns="0" bIns="0" rtlCol="0" anchor="ctr"/>
          <a:lstStyle/>
          <a:p>
            <a:pPr marL="0" indent="0" algn="l">
              <a:buNone/>
            </a:pPr>
            <a:r>
              <a:rPr lang="en-US" sz="1200" b="1" dirty="0">
                <a:solidFill>
                  <a:srgbClr val="BF2D2E"/>
                </a:solidFill>
                <a:latin typeface="Calibri" pitchFamily="34" charset="0"/>
                <a:ea typeface="Calibri" pitchFamily="34" charset="-122"/>
                <a:cs typeface="Calibri" pitchFamily="34" charset="-120"/>
              </a:rPr>
              <a:t>✓  </a:t>
            </a:r>
            <a:r>
              <a:rPr lang="en-US" sz="1200" dirty="0">
                <a:solidFill>
                  <a:srgbClr val="2A2A2A"/>
                </a:solidFill>
                <a:latin typeface="Calibri" pitchFamily="34" charset="0"/>
                <a:ea typeface="Calibri" pitchFamily="34" charset="-122"/>
                <a:cs typeface="Calibri" pitchFamily="34" charset="-120"/>
              </a:rPr>
              <a:t>NextGen UBE Aligned</a:t>
            </a:r>
            <a:endParaRPr lang="en-US" sz="1200" dirty="0"/>
          </a:p>
        </p:txBody>
      </p:sp>
      <p:sp>
        <p:nvSpPr>
          <p:cNvPr id="22" name="Shape 18"/>
          <p:cNvSpPr/>
          <p:nvPr/>
        </p:nvSpPr>
        <p:spPr>
          <a:xfrm>
            <a:off x="566928" y="4096512"/>
            <a:ext cx="3575304" cy="365760"/>
          </a:xfrm>
          <a:prstGeom prst="roundRect">
            <a:avLst>
              <a:gd name="adj" fmla="val 15000"/>
            </a:avLst>
          </a:prstGeom>
          <a:solidFill>
            <a:srgbClr val="FFFFFF"/>
          </a:solidFill>
          <a:ln w="12700">
            <a:solidFill>
              <a:srgbClr val="D4AC70"/>
            </a:solidFill>
            <a:prstDash val="solid"/>
          </a:ln>
        </p:spPr>
        <p:txBody>
          <a:bodyPr/>
          <a:lstStyle/>
          <a:p>
            <a:endParaRPr lang="en-US"/>
          </a:p>
        </p:txBody>
      </p:sp>
      <p:sp>
        <p:nvSpPr>
          <p:cNvPr id="23" name="Text 19"/>
          <p:cNvSpPr/>
          <p:nvPr/>
        </p:nvSpPr>
        <p:spPr>
          <a:xfrm>
            <a:off x="676656" y="4096512"/>
            <a:ext cx="3355848" cy="365760"/>
          </a:xfrm>
          <a:prstGeom prst="rect">
            <a:avLst/>
          </a:prstGeom>
          <a:noFill/>
          <a:ln/>
        </p:spPr>
        <p:txBody>
          <a:bodyPr wrap="square" lIns="0" tIns="0" rIns="0" bIns="0" rtlCol="0" anchor="ctr"/>
          <a:lstStyle/>
          <a:p>
            <a:pPr marL="0" indent="0" algn="l">
              <a:buNone/>
            </a:pPr>
            <a:r>
              <a:rPr lang="en-US" sz="1200" b="1" dirty="0">
                <a:solidFill>
                  <a:srgbClr val="BF2D2E"/>
                </a:solidFill>
                <a:latin typeface="Calibri" pitchFamily="34" charset="0"/>
                <a:ea typeface="Calibri" pitchFamily="34" charset="-122"/>
                <a:cs typeface="Calibri" pitchFamily="34" charset="-120"/>
              </a:rPr>
              <a:t>✓  </a:t>
            </a:r>
            <a:r>
              <a:rPr lang="en-US" sz="1200" dirty="0">
                <a:solidFill>
                  <a:srgbClr val="2A2A2A"/>
                </a:solidFill>
                <a:latin typeface="Calibri" pitchFamily="34" charset="0"/>
                <a:ea typeface="Calibri" pitchFamily="34" charset="-122"/>
                <a:cs typeface="Calibri" pitchFamily="34" charset="-120"/>
              </a:rPr>
              <a:t>Essay &amp; Performance Test Tips</a:t>
            </a:r>
            <a:endParaRPr lang="en-US" sz="1200" dirty="0"/>
          </a:p>
        </p:txBody>
      </p:sp>
      <p:sp>
        <p:nvSpPr>
          <p:cNvPr id="24" name="Text 20"/>
          <p:cNvSpPr/>
          <p:nvPr/>
        </p:nvSpPr>
        <p:spPr>
          <a:xfrm>
            <a:off x="4818888" y="2377440"/>
            <a:ext cx="3566160" cy="219456"/>
          </a:xfrm>
          <a:prstGeom prst="rect">
            <a:avLst/>
          </a:prstGeom>
          <a:noFill/>
          <a:ln/>
        </p:spPr>
        <p:txBody>
          <a:bodyPr wrap="square" lIns="0" tIns="0" rIns="0" bIns="0" rtlCol="0" anchor="ctr"/>
          <a:lstStyle/>
          <a:p>
            <a:pPr marL="0" indent="0" algn="l">
              <a:buNone/>
            </a:pPr>
            <a:r>
              <a:rPr lang="en-US" sz="1150" b="1" kern="0" spc="120" dirty="0">
                <a:solidFill>
                  <a:srgbClr val="BF2D2E"/>
                </a:solidFill>
                <a:latin typeface="Calibri" pitchFamily="34" charset="0"/>
                <a:ea typeface="Calibri" pitchFamily="34" charset="-122"/>
                <a:cs typeface="Calibri" pitchFamily="34" charset="-120"/>
              </a:rPr>
              <a:t>WHEN TO USE IT</a:t>
            </a:r>
            <a:endParaRPr lang="en-US" sz="1150" dirty="0"/>
          </a:p>
        </p:txBody>
      </p:sp>
      <p:sp>
        <p:nvSpPr>
          <p:cNvPr id="25" name="Shape 21"/>
          <p:cNvSpPr/>
          <p:nvPr/>
        </p:nvSpPr>
        <p:spPr>
          <a:xfrm>
            <a:off x="4818888" y="2724912"/>
            <a:ext cx="2606040" cy="365760"/>
          </a:xfrm>
          <a:prstGeom prst="roundRect">
            <a:avLst>
              <a:gd name="adj" fmla="val 20000"/>
            </a:avLst>
          </a:prstGeom>
          <a:solidFill>
            <a:srgbClr val="681014"/>
          </a:solidFill>
          <a:ln/>
        </p:spPr>
        <p:txBody>
          <a:bodyPr/>
          <a:lstStyle/>
          <a:p>
            <a:endParaRPr lang="en-US"/>
          </a:p>
        </p:txBody>
      </p:sp>
      <p:sp>
        <p:nvSpPr>
          <p:cNvPr id="26" name="Text 22"/>
          <p:cNvSpPr/>
          <p:nvPr/>
        </p:nvSpPr>
        <p:spPr>
          <a:xfrm>
            <a:off x="4818888" y="2724912"/>
            <a:ext cx="2606040" cy="365760"/>
          </a:xfrm>
          <a:prstGeom prst="rect">
            <a:avLst/>
          </a:prstGeom>
          <a:noFill/>
          <a:ln/>
        </p:spPr>
        <p:txBody>
          <a:bodyPr wrap="square" lIns="0" tIns="0" rIns="0" bIns="0" rtlCol="0" anchor="ctr"/>
          <a:lstStyle/>
          <a:p>
            <a:pPr marL="0" indent="0" algn="ctr">
              <a:buNone/>
            </a:pPr>
            <a:r>
              <a:rPr lang="en-US" sz="1250" b="1" kern="0" spc="100" dirty="0">
                <a:solidFill>
                  <a:srgbClr val="FFFFFF"/>
                </a:solidFill>
                <a:latin typeface="Calibri" pitchFamily="34" charset="0"/>
                <a:ea typeface="Calibri" pitchFamily="34" charset="-122"/>
                <a:cs typeface="Calibri" pitchFamily="34" charset="-120"/>
              </a:rPr>
              <a:t>BAR EXAM PREP</a:t>
            </a:r>
            <a:endParaRPr lang="en-US" sz="1250" dirty="0"/>
          </a:p>
        </p:txBody>
      </p:sp>
      <p:sp>
        <p:nvSpPr>
          <p:cNvPr id="27" name="Text 23"/>
          <p:cNvSpPr/>
          <p:nvPr/>
        </p:nvSpPr>
        <p:spPr>
          <a:xfrm>
            <a:off x="4818888" y="3264408"/>
            <a:ext cx="3758184" cy="1280160"/>
          </a:xfrm>
          <a:prstGeom prst="rect">
            <a:avLst/>
          </a:prstGeom>
          <a:noFill/>
          <a:ln/>
        </p:spPr>
        <p:txBody>
          <a:bodyPr wrap="square" lIns="0" tIns="0" rIns="0" bIns="0" rtlCol="0" anchor="t"/>
          <a:lstStyle/>
          <a:p>
            <a:pPr marL="0" indent="0" algn="l">
              <a:lnSpc>
                <a:spcPct val="115000"/>
              </a:lnSpc>
              <a:buNone/>
            </a:pPr>
            <a:r>
              <a:rPr lang="en-US" sz="1300" dirty="0">
                <a:solidFill>
                  <a:srgbClr val="3A3A3A"/>
                </a:solidFill>
                <a:latin typeface="Calibri" pitchFamily="34" charset="0"/>
                <a:ea typeface="Calibri" pitchFamily="34" charset="-122"/>
                <a:cs typeface="Calibri" pitchFamily="34" charset="-120"/>
              </a:rPr>
              <a:t>This is built for the run-up to the bar exam, once coursework is finished and the focus shifts to subject-by-subject review and timed practice. Content is kept current as states move to the new NextGen UBE.</a:t>
            </a:r>
            <a:endParaRPr lang="en-US" sz="1300"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name="Slide 18">
    <p:bg>
      <p:bgPr>
        <a:solidFill>
          <a:srgbClr val="1A1A2E"/>
        </a:solidFill>
        <a:effectLst/>
      </p:bgPr>
    </p:bg>
    <p:spTree>
      <p:nvGrpSpPr>
        <p:cNvPr id="1" name=""/>
        <p:cNvGrpSpPr/>
        <p:nvPr/>
      </p:nvGrpSpPr>
      <p:grpSpPr>
        <a:xfrm>
          <a:off x="0" y="0"/>
          <a:ext cx="0" cy="0"/>
          <a:chOff x="0" y="0"/>
          <a:chExt cx="0" cy="0"/>
        </a:xfrm>
      </p:grpSpPr>
      <p:sp>
        <p:nvSpPr>
          <p:cNvPr id="2" name="Shape 0"/>
          <p:cNvSpPr/>
          <p:nvPr/>
        </p:nvSpPr>
        <p:spPr>
          <a:xfrm>
            <a:off x="0" y="0"/>
            <a:ext cx="164592" cy="5143500"/>
          </a:xfrm>
          <a:prstGeom prst="rect">
            <a:avLst/>
          </a:prstGeom>
          <a:solidFill>
            <a:srgbClr val="BF2D2E"/>
          </a:solidFill>
          <a:ln/>
        </p:spPr>
        <p:txBody>
          <a:bodyPr/>
          <a:lstStyle/>
          <a:p>
            <a:endParaRPr lang="en-US"/>
          </a:p>
        </p:txBody>
      </p:sp>
      <p:sp>
        <p:nvSpPr>
          <p:cNvPr id="3" name="Shape 1"/>
          <p:cNvSpPr/>
          <p:nvPr/>
        </p:nvSpPr>
        <p:spPr>
          <a:xfrm>
            <a:off x="0" y="4882896"/>
            <a:ext cx="9144000" cy="260604"/>
          </a:xfrm>
          <a:prstGeom prst="rect">
            <a:avLst/>
          </a:prstGeom>
          <a:solidFill>
            <a:srgbClr val="D4AC70"/>
          </a:solidFill>
          <a:ln/>
        </p:spPr>
        <p:txBody>
          <a:bodyPr/>
          <a:lstStyle/>
          <a:p>
            <a:endParaRPr lang="en-US"/>
          </a:p>
        </p:txBody>
      </p:sp>
      <p:sp>
        <p:nvSpPr>
          <p:cNvPr id="4" name="Shape 2"/>
          <p:cNvSpPr/>
          <p:nvPr/>
        </p:nvSpPr>
        <p:spPr>
          <a:xfrm>
            <a:off x="6775704" y="164592"/>
            <a:ext cx="2084832" cy="544068"/>
          </a:xfrm>
          <a:prstGeom prst="roundRect">
            <a:avLst>
              <a:gd name="adj" fmla="val 10084"/>
            </a:avLst>
          </a:prstGeom>
          <a:solidFill>
            <a:srgbClr val="FFFFFF">
              <a:alpha val="92000"/>
            </a:srgbClr>
          </a:solidFill>
          <a:ln/>
        </p:spPr>
        <p:txBody>
          <a:bodyPr/>
          <a:lstStyle/>
          <a:p>
            <a:endParaRPr lang="en-US"/>
          </a:p>
        </p:txBody>
      </p:sp>
      <p:pic>
        <p:nvPicPr>
          <p:cNvPr id="5" name="Image 0" descr="/home/claude/build/assets/aspen_logo.png"/>
          <p:cNvPicPr>
            <a:picLocks noChangeAspect="1"/>
          </p:cNvPicPr>
          <p:nvPr/>
        </p:nvPicPr>
        <p:blipFill>
          <a:blip r:embed="rId3"/>
          <a:stretch>
            <a:fillRect/>
          </a:stretch>
        </p:blipFill>
        <p:spPr>
          <a:xfrm>
            <a:off x="6858000" y="219456"/>
            <a:ext cx="1920240" cy="434340"/>
          </a:xfrm>
          <a:prstGeom prst="rect">
            <a:avLst/>
          </a:prstGeom>
        </p:spPr>
      </p:pic>
      <p:sp>
        <p:nvSpPr>
          <p:cNvPr id="6" name="Shape 3"/>
          <p:cNvSpPr/>
          <p:nvPr/>
        </p:nvSpPr>
        <p:spPr>
          <a:xfrm>
            <a:off x="502920" y="219456"/>
            <a:ext cx="1920240" cy="434340"/>
          </a:xfrm>
          <a:prstGeom prst="roundRect">
            <a:avLst>
              <a:gd name="adj" fmla="val 12632"/>
            </a:avLst>
          </a:prstGeom>
          <a:solidFill>
            <a:srgbClr val="FFFFFF">
              <a:alpha val="15000"/>
            </a:srgbClr>
          </a:solidFill>
          <a:ln w="15875">
            <a:solidFill>
              <a:srgbClr val="D4AC70"/>
            </a:solidFill>
            <a:prstDash val="dash"/>
          </a:ln>
        </p:spPr>
        <p:txBody>
          <a:bodyPr/>
          <a:lstStyle/>
          <a:p>
            <a:endParaRPr lang="en-US"/>
          </a:p>
        </p:txBody>
      </p:sp>
      <p:sp>
        <p:nvSpPr>
          <p:cNvPr id="7" name="Text 4"/>
          <p:cNvSpPr/>
          <p:nvPr/>
        </p:nvSpPr>
        <p:spPr>
          <a:xfrm>
            <a:off x="502920" y="219456"/>
            <a:ext cx="1920240" cy="434340"/>
          </a:xfrm>
          <a:prstGeom prst="rect">
            <a:avLst/>
          </a:prstGeom>
          <a:noFill/>
          <a:ln/>
        </p:spPr>
        <p:txBody>
          <a:bodyPr wrap="square" lIns="0" tIns="0" rIns="0" bIns="0" rtlCol="0" anchor="ctr"/>
          <a:lstStyle/>
          <a:p>
            <a:pPr marL="0" indent="0" algn="ctr">
              <a:lnSpc>
                <a:spcPct val="105000"/>
              </a:lnSpc>
              <a:buNone/>
            </a:pPr>
            <a:r>
              <a:rPr lang="en-US" sz="1000" b="1" kern="0" spc="50" dirty="0">
                <a:solidFill>
                  <a:srgbClr val="E8E8E8"/>
                </a:solidFill>
                <a:latin typeface="Calibri" pitchFamily="34" charset="0"/>
                <a:ea typeface="Calibri" pitchFamily="34" charset="-122"/>
                <a:cs typeface="Calibri" pitchFamily="34" charset="-120"/>
              </a:rPr>
              <a:t>YOUR SCHOOL</a:t>
            </a:r>
            <a:endParaRPr lang="en-US" sz="1000" dirty="0"/>
          </a:p>
          <a:p>
            <a:pPr marL="0" indent="0" algn="ctr">
              <a:lnSpc>
                <a:spcPct val="105000"/>
              </a:lnSpc>
              <a:buNone/>
            </a:pPr>
            <a:r>
              <a:rPr lang="en-US" sz="1000" b="1" kern="0" spc="50" dirty="0">
                <a:solidFill>
                  <a:srgbClr val="E8E8E8"/>
                </a:solidFill>
                <a:latin typeface="Calibri" pitchFamily="34" charset="0"/>
                <a:ea typeface="Calibri" pitchFamily="34" charset="-122"/>
                <a:cs typeface="Calibri" pitchFamily="34" charset="-120"/>
              </a:rPr>
              <a:t>LOGO HERE</a:t>
            </a:r>
            <a:endParaRPr lang="en-US" sz="1000" dirty="0"/>
          </a:p>
        </p:txBody>
      </p:sp>
      <p:sp>
        <p:nvSpPr>
          <p:cNvPr id="8" name="Text 5"/>
          <p:cNvSpPr/>
          <p:nvPr/>
        </p:nvSpPr>
        <p:spPr>
          <a:xfrm>
            <a:off x="502920" y="1554480"/>
            <a:ext cx="7772400" cy="822960"/>
          </a:xfrm>
          <a:prstGeom prst="rect">
            <a:avLst/>
          </a:prstGeom>
          <a:noFill/>
          <a:ln/>
        </p:spPr>
        <p:txBody>
          <a:bodyPr wrap="square" lIns="0" tIns="0" rIns="0" bIns="0" rtlCol="0" anchor="ctr"/>
          <a:lstStyle/>
          <a:p>
            <a:pPr marL="0" indent="0" algn="l">
              <a:buNone/>
            </a:pPr>
            <a:r>
              <a:rPr lang="en-US" sz="3600" b="1" dirty="0">
                <a:solidFill>
                  <a:srgbClr val="FFFFFF"/>
                </a:solidFill>
                <a:latin typeface="Cambria" pitchFamily="34" charset="0"/>
                <a:ea typeface="Cambria" pitchFamily="34" charset="-122"/>
                <a:cs typeface="Cambria" pitchFamily="34" charset="-120"/>
              </a:rPr>
              <a:t>You Already Have Access</a:t>
            </a:r>
            <a:endParaRPr lang="en-US" sz="3600" dirty="0"/>
          </a:p>
        </p:txBody>
      </p:sp>
      <p:sp>
        <p:nvSpPr>
          <p:cNvPr id="9" name="Shape 6"/>
          <p:cNvSpPr/>
          <p:nvPr/>
        </p:nvSpPr>
        <p:spPr>
          <a:xfrm>
            <a:off x="521208" y="2331720"/>
            <a:ext cx="2926080" cy="41148"/>
          </a:xfrm>
          <a:prstGeom prst="rect">
            <a:avLst/>
          </a:prstGeom>
          <a:solidFill>
            <a:srgbClr val="D4AC70"/>
          </a:solidFill>
          <a:ln/>
        </p:spPr>
        <p:txBody>
          <a:bodyPr/>
          <a:lstStyle/>
          <a:p>
            <a:endParaRPr lang="en-US"/>
          </a:p>
        </p:txBody>
      </p:sp>
      <p:sp>
        <p:nvSpPr>
          <p:cNvPr id="10" name="Text 7"/>
          <p:cNvSpPr/>
          <p:nvPr/>
        </p:nvSpPr>
        <p:spPr>
          <a:xfrm>
            <a:off x="502920" y="2514600"/>
            <a:ext cx="7498080" cy="548640"/>
          </a:xfrm>
          <a:prstGeom prst="rect">
            <a:avLst/>
          </a:prstGeom>
          <a:noFill/>
          <a:ln/>
        </p:spPr>
        <p:txBody>
          <a:bodyPr wrap="square" lIns="0" tIns="0" rIns="0" bIns="0" rtlCol="0" anchor="t"/>
          <a:lstStyle/>
          <a:p>
            <a:pPr marL="0" indent="0" algn="l">
              <a:buNone/>
            </a:pPr>
            <a:r>
              <a:rPr lang="en-US" sz="1500" i="1" dirty="0">
                <a:solidFill>
                  <a:srgbClr val="E8E8E8"/>
                </a:solidFill>
                <a:latin typeface="Calibri" pitchFamily="34" charset="0"/>
                <a:ea typeface="Calibri" pitchFamily="34" charset="-122"/>
                <a:cs typeface="Calibri" pitchFamily="34" charset="-120"/>
              </a:rPr>
              <a:t>Every series in this guide is already part of your Aspen Learning Library subscription, from day one through finals. Log in and start using them today.</a:t>
            </a:r>
            <a:endParaRPr lang="en-US" sz="1500" dirty="0"/>
          </a:p>
        </p:txBody>
      </p:sp>
      <p:sp>
        <p:nvSpPr>
          <p:cNvPr id="11" name="Text 8"/>
          <p:cNvSpPr/>
          <p:nvPr/>
        </p:nvSpPr>
        <p:spPr>
          <a:xfrm>
            <a:off x="502920" y="3246120"/>
            <a:ext cx="5486400" cy="365760"/>
          </a:xfrm>
          <a:prstGeom prst="rect">
            <a:avLst/>
          </a:prstGeom>
          <a:noFill/>
          <a:ln/>
        </p:spPr>
        <p:txBody>
          <a:bodyPr wrap="square" lIns="0" tIns="0" rIns="0" bIns="0" rtlCol="0" anchor="ctr"/>
          <a:lstStyle/>
          <a:p>
            <a:pPr marL="0" indent="0" algn="l">
              <a:buNone/>
            </a:pPr>
            <a:r>
              <a:rPr lang="en-US" sz="2000" b="1" dirty="0">
                <a:solidFill>
                  <a:srgbClr val="F2D384"/>
                </a:solidFill>
                <a:latin typeface="Calibri" pitchFamily="34" charset="0"/>
                <a:ea typeface="Calibri" pitchFamily="34" charset="-122"/>
                <a:cs typeface="Calibri" pitchFamily="34" charset="-120"/>
              </a:rPr>
              <a:t>aspenlearninglibrary.com</a:t>
            </a:r>
            <a:endParaRPr lang="en-US" sz="2000" dirty="0"/>
          </a:p>
        </p:txBody>
      </p:sp>
      <p:sp>
        <p:nvSpPr>
          <p:cNvPr id="12" name="Text 9"/>
          <p:cNvSpPr/>
          <p:nvPr/>
        </p:nvSpPr>
        <p:spPr>
          <a:xfrm>
            <a:off x="502920" y="3657600"/>
            <a:ext cx="6400800" cy="292608"/>
          </a:xfrm>
          <a:prstGeom prst="rect">
            <a:avLst/>
          </a:prstGeom>
          <a:noFill/>
          <a:ln/>
        </p:spPr>
        <p:txBody>
          <a:bodyPr wrap="square" lIns="0" tIns="0" rIns="0" bIns="0" rtlCol="0" anchor="ctr"/>
          <a:lstStyle/>
          <a:p>
            <a:pPr marL="0" indent="0" algn="l">
              <a:buNone/>
            </a:pPr>
            <a:r>
              <a:rPr lang="en-US" sz="1300" dirty="0">
                <a:solidFill>
                  <a:srgbClr val="E8E8E8"/>
                </a:solidFill>
                <a:latin typeface="Calibri" pitchFamily="34" charset="0"/>
                <a:ea typeface="Calibri" pitchFamily="34" charset="-122"/>
                <a:cs typeface="Calibri" pitchFamily="34" charset="-120"/>
              </a:rPr>
              <a:t>Need help logging in? Contact support@aspenpublishing.com</a:t>
            </a:r>
            <a:endParaRPr lang="en-US" sz="1300" dirty="0"/>
          </a:p>
        </p:txBody>
      </p:sp>
      <p:sp>
        <p:nvSpPr>
          <p:cNvPr id="13" name="Text 10"/>
          <p:cNvSpPr/>
          <p:nvPr/>
        </p:nvSpPr>
        <p:spPr>
          <a:xfrm>
            <a:off x="502920" y="3986784"/>
            <a:ext cx="7498080" cy="292608"/>
          </a:xfrm>
          <a:prstGeom prst="rect">
            <a:avLst/>
          </a:prstGeom>
          <a:noFill/>
          <a:ln/>
        </p:spPr>
        <p:txBody>
          <a:bodyPr wrap="square" lIns="0" tIns="0" rIns="0" bIns="0" rtlCol="0" anchor="ctr"/>
          <a:lstStyle/>
          <a:p>
            <a:pPr marL="0" indent="0" algn="l">
              <a:buNone/>
            </a:pPr>
            <a:r>
              <a:rPr lang="en-US" sz="1300" dirty="0">
                <a:solidFill>
                  <a:srgbClr val="E8E8E8"/>
                </a:solidFill>
                <a:latin typeface="Calibri" pitchFamily="34" charset="0"/>
                <a:ea typeface="Calibri" pitchFamily="34" charset="-122"/>
                <a:cs typeface="Calibri" pitchFamily="34" charset="-120"/>
              </a:rPr>
              <a:t>Questions about your library account? Contact [Your Library Name] at [your-library-email].</a:t>
            </a:r>
            <a:endParaRPr lang="en-US" sz="1300" dirty="0"/>
          </a:p>
        </p:txBody>
      </p:sp>
      <p:sp>
        <p:nvSpPr>
          <p:cNvPr id="14" name="Text 11"/>
          <p:cNvSpPr/>
          <p:nvPr/>
        </p:nvSpPr>
        <p:spPr>
          <a:xfrm>
            <a:off x="274320" y="4882896"/>
            <a:ext cx="5486400" cy="260604"/>
          </a:xfrm>
          <a:prstGeom prst="rect">
            <a:avLst/>
          </a:prstGeom>
          <a:noFill/>
          <a:ln/>
        </p:spPr>
        <p:txBody>
          <a:bodyPr wrap="square" lIns="0" tIns="0" rIns="0" bIns="0" rtlCol="0" anchor="ctr"/>
          <a:lstStyle/>
          <a:p>
            <a:pPr marL="0" indent="0" algn="l">
              <a:buNone/>
            </a:pPr>
            <a:r>
              <a:rPr lang="en-US" sz="1050" b="1" dirty="0">
                <a:solidFill>
                  <a:srgbClr val="1A1A2E"/>
                </a:solidFill>
                <a:latin typeface="Calibri" pitchFamily="34" charset="0"/>
                <a:ea typeface="Calibri" pitchFamily="34" charset="-122"/>
                <a:cs typeface="Calibri" pitchFamily="34" charset="-120"/>
              </a:rPr>
              <a:t>Aspen Learning Library  |  Study Guide Series</a:t>
            </a:r>
            <a:endParaRPr lang="en-US" sz="1050" dirty="0"/>
          </a:p>
        </p:txBody>
      </p:sp>
      <p:sp>
        <p:nvSpPr>
          <p:cNvPr id="15" name="Text 12"/>
          <p:cNvSpPr/>
          <p:nvPr/>
        </p:nvSpPr>
        <p:spPr>
          <a:xfrm>
            <a:off x="8138160" y="4882896"/>
            <a:ext cx="731520" cy="260604"/>
          </a:xfrm>
          <a:prstGeom prst="rect">
            <a:avLst/>
          </a:prstGeom>
          <a:noFill/>
          <a:ln/>
        </p:spPr>
        <p:txBody>
          <a:bodyPr wrap="square" lIns="0" tIns="0" rIns="0" bIns="0" rtlCol="0" anchor="ctr"/>
          <a:lstStyle/>
          <a:p>
            <a:pPr marL="0" indent="0" algn="r">
              <a:buNone/>
            </a:pPr>
            <a:r>
              <a:rPr lang="en-US" sz="1050" b="1" dirty="0">
                <a:solidFill>
                  <a:srgbClr val="1A1A2E"/>
                </a:solidFill>
                <a:latin typeface="Calibri" pitchFamily="34" charset="0"/>
                <a:ea typeface="Calibri" pitchFamily="34" charset="-122"/>
                <a:cs typeface="Calibri" pitchFamily="34" charset="-120"/>
              </a:rPr>
              <a:t>17 / 17</a:t>
            </a:r>
            <a:endParaRPr lang="en-US" sz="1050"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name="Slide 2">
    <p:bg>
      <p:bgPr>
        <a:solidFill>
          <a:srgbClr val="1A1A2E"/>
        </a:solidFill>
        <a:effectLst/>
      </p:bgPr>
    </p:bg>
    <p:spTree>
      <p:nvGrpSpPr>
        <p:cNvPr id="1" name=""/>
        <p:cNvGrpSpPr/>
        <p:nvPr/>
      </p:nvGrpSpPr>
      <p:grpSpPr>
        <a:xfrm>
          <a:off x="0" y="0"/>
          <a:ext cx="0" cy="0"/>
          <a:chOff x="0" y="0"/>
          <a:chExt cx="0" cy="0"/>
        </a:xfrm>
      </p:grpSpPr>
      <p:sp>
        <p:nvSpPr>
          <p:cNvPr id="2" name="Shape 0"/>
          <p:cNvSpPr/>
          <p:nvPr/>
        </p:nvSpPr>
        <p:spPr>
          <a:xfrm>
            <a:off x="0" y="0"/>
            <a:ext cx="164592" cy="5143500"/>
          </a:xfrm>
          <a:prstGeom prst="rect">
            <a:avLst/>
          </a:prstGeom>
          <a:solidFill>
            <a:srgbClr val="BF2D2E"/>
          </a:solidFill>
          <a:ln/>
        </p:spPr>
        <p:txBody>
          <a:bodyPr/>
          <a:lstStyle/>
          <a:p>
            <a:endParaRPr lang="en-US"/>
          </a:p>
        </p:txBody>
      </p:sp>
      <p:sp>
        <p:nvSpPr>
          <p:cNvPr id="3" name="Shape 1"/>
          <p:cNvSpPr/>
          <p:nvPr/>
        </p:nvSpPr>
        <p:spPr>
          <a:xfrm>
            <a:off x="0" y="4882896"/>
            <a:ext cx="9144000" cy="260604"/>
          </a:xfrm>
          <a:prstGeom prst="rect">
            <a:avLst/>
          </a:prstGeom>
          <a:solidFill>
            <a:srgbClr val="D4AC70"/>
          </a:solidFill>
          <a:ln/>
        </p:spPr>
        <p:txBody>
          <a:bodyPr/>
          <a:lstStyle/>
          <a:p>
            <a:endParaRPr lang="en-US"/>
          </a:p>
        </p:txBody>
      </p:sp>
      <p:sp>
        <p:nvSpPr>
          <p:cNvPr id="4" name="Shape 2"/>
          <p:cNvSpPr/>
          <p:nvPr/>
        </p:nvSpPr>
        <p:spPr>
          <a:xfrm>
            <a:off x="6775704" y="164592"/>
            <a:ext cx="2084832" cy="544068"/>
          </a:xfrm>
          <a:prstGeom prst="roundRect">
            <a:avLst>
              <a:gd name="adj" fmla="val 10084"/>
            </a:avLst>
          </a:prstGeom>
          <a:solidFill>
            <a:srgbClr val="FFFFFF">
              <a:alpha val="92000"/>
            </a:srgbClr>
          </a:solidFill>
          <a:ln/>
        </p:spPr>
        <p:txBody>
          <a:bodyPr/>
          <a:lstStyle/>
          <a:p>
            <a:endParaRPr lang="en-US"/>
          </a:p>
        </p:txBody>
      </p:sp>
      <p:pic>
        <p:nvPicPr>
          <p:cNvPr id="5" name="Image 0" descr="/home/claude/build/assets/aspen_logo.png"/>
          <p:cNvPicPr>
            <a:picLocks noChangeAspect="1"/>
          </p:cNvPicPr>
          <p:nvPr/>
        </p:nvPicPr>
        <p:blipFill>
          <a:blip r:embed="rId3"/>
          <a:stretch>
            <a:fillRect/>
          </a:stretch>
        </p:blipFill>
        <p:spPr>
          <a:xfrm>
            <a:off x="6858000" y="219456"/>
            <a:ext cx="1920240" cy="434340"/>
          </a:xfrm>
          <a:prstGeom prst="rect">
            <a:avLst/>
          </a:prstGeom>
        </p:spPr>
      </p:pic>
      <p:sp>
        <p:nvSpPr>
          <p:cNvPr id="6" name="Shape 3"/>
          <p:cNvSpPr/>
          <p:nvPr/>
        </p:nvSpPr>
        <p:spPr>
          <a:xfrm>
            <a:off x="502920" y="219456"/>
            <a:ext cx="1920240" cy="434340"/>
          </a:xfrm>
          <a:prstGeom prst="roundRect">
            <a:avLst>
              <a:gd name="adj" fmla="val 12632"/>
            </a:avLst>
          </a:prstGeom>
          <a:solidFill>
            <a:srgbClr val="FFFFFF">
              <a:alpha val="15000"/>
            </a:srgbClr>
          </a:solidFill>
          <a:ln w="15875">
            <a:solidFill>
              <a:srgbClr val="D4AC70"/>
            </a:solidFill>
            <a:prstDash val="dash"/>
          </a:ln>
        </p:spPr>
        <p:txBody>
          <a:bodyPr/>
          <a:lstStyle/>
          <a:p>
            <a:endParaRPr lang="en-US"/>
          </a:p>
        </p:txBody>
      </p:sp>
      <p:sp>
        <p:nvSpPr>
          <p:cNvPr id="7" name="Text 4"/>
          <p:cNvSpPr/>
          <p:nvPr/>
        </p:nvSpPr>
        <p:spPr>
          <a:xfrm>
            <a:off x="502920" y="219456"/>
            <a:ext cx="1920240" cy="434340"/>
          </a:xfrm>
          <a:prstGeom prst="rect">
            <a:avLst/>
          </a:prstGeom>
          <a:noFill/>
          <a:ln/>
        </p:spPr>
        <p:txBody>
          <a:bodyPr wrap="square" lIns="0" tIns="0" rIns="0" bIns="0" rtlCol="0" anchor="ctr"/>
          <a:lstStyle/>
          <a:p>
            <a:pPr marL="0" indent="0" algn="ctr">
              <a:lnSpc>
                <a:spcPct val="105000"/>
              </a:lnSpc>
              <a:buNone/>
            </a:pPr>
            <a:r>
              <a:rPr lang="en-US" sz="1000" b="1" kern="0" spc="50" dirty="0">
                <a:solidFill>
                  <a:srgbClr val="E8E8E8"/>
                </a:solidFill>
                <a:latin typeface="Calibri" pitchFamily="34" charset="0"/>
                <a:ea typeface="Calibri" pitchFamily="34" charset="-122"/>
                <a:cs typeface="Calibri" pitchFamily="34" charset="-120"/>
              </a:rPr>
              <a:t>YOUR SCHOOL</a:t>
            </a:r>
            <a:endParaRPr lang="en-US" sz="1000" dirty="0"/>
          </a:p>
          <a:p>
            <a:pPr marL="0" indent="0" algn="ctr">
              <a:lnSpc>
                <a:spcPct val="105000"/>
              </a:lnSpc>
              <a:buNone/>
            </a:pPr>
            <a:r>
              <a:rPr lang="en-US" sz="1000" b="1" kern="0" spc="50" dirty="0">
                <a:solidFill>
                  <a:srgbClr val="E8E8E8"/>
                </a:solidFill>
                <a:latin typeface="Calibri" pitchFamily="34" charset="0"/>
                <a:ea typeface="Calibri" pitchFamily="34" charset="-122"/>
                <a:cs typeface="Calibri" pitchFamily="34" charset="-120"/>
              </a:rPr>
              <a:t>LOGO HERE</a:t>
            </a:r>
            <a:endParaRPr lang="en-US" sz="1000" dirty="0"/>
          </a:p>
        </p:txBody>
      </p:sp>
      <p:sp>
        <p:nvSpPr>
          <p:cNvPr id="8" name="Shape 5"/>
          <p:cNvSpPr/>
          <p:nvPr/>
        </p:nvSpPr>
        <p:spPr>
          <a:xfrm>
            <a:off x="502920" y="1234440"/>
            <a:ext cx="2331720" cy="365760"/>
          </a:xfrm>
          <a:prstGeom prst="roundRect">
            <a:avLst>
              <a:gd name="adj" fmla="val 15000"/>
            </a:avLst>
          </a:prstGeom>
          <a:solidFill>
            <a:srgbClr val="BF2D2E"/>
          </a:solidFill>
          <a:ln/>
        </p:spPr>
        <p:txBody>
          <a:bodyPr/>
          <a:lstStyle/>
          <a:p>
            <a:endParaRPr lang="en-US"/>
          </a:p>
        </p:txBody>
      </p:sp>
      <p:sp>
        <p:nvSpPr>
          <p:cNvPr id="9" name="Text 6"/>
          <p:cNvSpPr/>
          <p:nvPr/>
        </p:nvSpPr>
        <p:spPr>
          <a:xfrm>
            <a:off x="502920" y="1234440"/>
            <a:ext cx="2331720" cy="365760"/>
          </a:xfrm>
          <a:prstGeom prst="rect">
            <a:avLst/>
          </a:prstGeom>
          <a:noFill/>
          <a:ln/>
        </p:spPr>
        <p:txBody>
          <a:bodyPr wrap="square" lIns="0" tIns="0" rIns="0" bIns="0" rtlCol="0" anchor="ctr"/>
          <a:lstStyle/>
          <a:p>
            <a:pPr marL="0" indent="0" algn="ctr">
              <a:buNone/>
            </a:pPr>
            <a:r>
              <a:rPr lang="en-US" sz="1250" b="1" kern="0" spc="150" dirty="0">
                <a:solidFill>
                  <a:srgbClr val="FFFFFF"/>
                </a:solidFill>
                <a:latin typeface="Calibri" pitchFamily="34" charset="0"/>
                <a:ea typeface="Calibri" pitchFamily="34" charset="-122"/>
                <a:cs typeface="Calibri" pitchFamily="34" charset="-120"/>
              </a:rPr>
              <a:t>STUDY GUIDE SERIES</a:t>
            </a:r>
            <a:endParaRPr lang="en-US" sz="1250" dirty="0"/>
          </a:p>
        </p:txBody>
      </p:sp>
      <p:sp>
        <p:nvSpPr>
          <p:cNvPr id="10" name="Text 7"/>
          <p:cNvSpPr/>
          <p:nvPr/>
        </p:nvSpPr>
        <p:spPr>
          <a:xfrm>
            <a:off x="502919" y="1737360"/>
            <a:ext cx="8105299" cy="914400"/>
          </a:xfrm>
          <a:prstGeom prst="rect">
            <a:avLst/>
          </a:prstGeom>
          <a:noFill/>
          <a:ln/>
        </p:spPr>
        <p:txBody>
          <a:bodyPr wrap="square" lIns="0" tIns="0" rIns="0" bIns="0" rtlCol="0" anchor="ctr"/>
          <a:lstStyle/>
          <a:p>
            <a:pPr marL="0" indent="0" algn="l">
              <a:buNone/>
            </a:pPr>
            <a:r>
              <a:rPr lang="en-US" sz="4000" b="1" dirty="0">
                <a:solidFill>
                  <a:srgbClr val="FFFFFF"/>
                </a:solidFill>
                <a:latin typeface="Cambria" pitchFamily="34" charset="0"/>
                <a:ea typeface="Cambria" pitchFamily="34" charset="-122"/>
                <a:cs typeface="Cambria" pitchFamily="34" charset="-120"/>
              </a:rPr>
              <a:t>What is in Aspen Learning Library </a:t>
            </a:r>
            <a:endParaRPr lang="en-US" sz="4000" dirty="0"/>
          </a:p>
        </p:txBody>
      </p:sp>
      <p:sp>
        <p:nvSpPr>
          <p:cNvPr id="11" name="Shape 8"/>
          <p:cNvSpPr/>
          <p:nvPr/>
        </p:nvSpPr>
        <p:spPr>
          <a:xfrm>
            <a:off x="521208" y="2670048"/>
            <a:ext cx="3291840" cy="41148"/>
          </a:xfrm>
          <a:prstGeom prst="rect">
            <a:avLst/>
          </a:prstGeom>
          <a:solidFill>
            <a:srgbClr val="D4AC70"/>
          </a:solidFill>
          <a:ln/>
        </p:spPr>
        <p:txBody>
          <a:bodyPr/>
          <a:lstStyle/>
          <a:p>
            <a:endParaRPr lang="en-US"/>
          </a:p>
        </p:txBody>
      </p:sp>
      <p:sp>
        <p:nvSpPr>
          <p:cNvPr id="12" name="Text 9"/>
          <p:cNvSpPr/>
          <p:nvPr/>
        </p:nvSpPr>
        <p:spPr>
          <a:xfrm>
            <a:off x="502920" y="2834640"/>
            <a:ext cx="7589520" cy="457200"/>
          </a:xfrm>
          <a:prstGeom prst="rect">
            <a:avLst/>
          </a:prstGeom>
          <a:noFill/>
          <a:ln/>
        </p:spPr>
        <p:txBody>
          <a:bodyPr wrap="square" lIns="0" tIns="0" rIns="0" bIns="0" rtlCol="0" anchor="t"/>
          <a:lstStyle/>
          <a:p>
            <a:pPr marL="0" indent="0" algn="l">
              <a:buNone/>
            </a:pPr>
            <a:r>
              <a:rPr lang="en-US" sz="1500" i="1" dirty="0">
                <a:solidFill>
                  <a:srgbClr val="E8E8E8"/>
                </a:solidFill>
                <a:latin typeface="Calibri" pitchFamily="34" charset="0"/>
                <a:ea typeface="Calibri" pitchFamily="34" charset="-122"/>
                <a:cs typeface="Calibri" pitchFamily="34" charset="-120"/>
              </a:rPr>
              <a:t>A series-by-series guide to every study aid in your Aspen Learning Library, and exactly when to use each one.</a:t>
            </a:r>
            <a:endParaRPr lang="en-US" sz="1500" dirty="0"/>
          </a:p>
        </p:txBody>
      </p:sp>
      <p:sp>
        <p:nvSpPr>
          <p:cNvPr id="13" name="Text 10"/>
          <p:cNvSpPr/>
          <p:nvPr/>
        </p:nvSpPr>
        <p:spPr>
          <a:xfrm>
            <a:off x="502920" y="3337560"/>
            <a:ext cx="7589520" cy="320040"/>
          </a:xfrm>
          <a:prstGeom prst="rect">
            <a:avLst/>
          </a:prstGeom>
          <a:noFill/>
          <a:ln/>
        </p:spPr>
        <p:txBody>
          <a:bodyPr wrap="square" lIns="0" tIns="0" rIns="0" bIns="0" rtlCol="0" anchor="t"/>
          <a:lstStyle/>
          <a:p>
            <a:pPr marL="0" indent="0" algn="l">
              <a:buNone/>
            </a:pPr>
            <a:r>
              <a:rPr lang="en-US" sz="1300" b="1" dirty="0">
                <a:solidFill>
                  <a:srgbClr val="F2D384"/>
                </a:solidFill>
                <a:latin typeface="Calibri" pitchFamily="34" charset="0"/>
                <a:ea typeface="Calibri" pitchFamily="34" charset="-122"/>
                <a:cs typeface="Calibri" pitchFamily="34" charset="-120"/>
              </a:rPr>
              <a:t>Presented by [Your School Name] Library</a:t>
            </a:r>
            <a:endParaRPr lang="en-US" sz="1300" dirty="0"/>
          </a:p>
        </p:txBody>
      </p:sp>
      <p:sp>
        <p:nvSpPr>
          <p:cNvPr id="14" name="Text 11"/>
          <p:cNvSpPr/>
          <p:nvPr/>
        </p:nvSpPr>
        <p:spPr>
          <a:xfrm>
            <a:off x="274320" y="4882896"/>
            <a:ext cx="5486400" cy="260604"/>
          </a:xfrm>
          <a:prstGeom prst="rect">
            <a:avLst/>
          </a:prstGeom>
          <a:noFill/>
          <a:ln/>
        </p:spPr>
        <p:txBody>
          <a:bodyPr wrap="square" lIns="0" tIns="0" rIns="0" bIns="0" rtlCol="0" anchor="ctr"/>
          <a:lstStyle/>
          <a:p>
            <a:pPr marL="0" indent="0" algn="l">
              <a:buNone/>
            </a:pPr>
            <a:r>
              <a:rPr lang="en-US" sz="1050" b="1" dirty="0">
                <a:solidFill>
                  <a:srgbClr val="1A1A2E"/>
                </a:solidFill>
                <a:latin typeface="Calibri" pitchFamily="34" charset="0"/>
                <a:ea typeface="Calibri" pitchFamily="34" charset="-122"/>
                <a:cs typeface="Calibri" pitchFamily="34" charset="-120"/>
              </a:rPr>
              <a:t>Aspen Learning Library  |  Study Guide Series</a:t>
            </a:r>
            <a:endParaRPr lang="en-US" sz="1050" dirty="0"/>
          </a:p>
        </p:txBody>
      </p:sp>
      <p:sp>
        <p:nvSpPr>
          <p:cNvPr id="15" name="Text 12"/>
          <p:cNvSpPr/>
          <p:nvPr/>
        </p:nvSpPr>
        <p:spPr>
          <a:xfrm>
            <a:off x="8138160" y="4882896"/>
            <a:ext cx="731520" cy="260604"/>
          </a:xfrm>
          <a:prstGeom prst="rect">
            <a:avLst/>
          </a:prstGeom>
          <a:noFill/>
          <a:ln/>
        </p:spPr>
        <p:txBody>
          <a:bodyPr wrap="square" lIns="0" tIns="0" rIns="0" bIns="0" rtlCol="0" anchor="ctr"/>
          <a:lstStyle/>
          <a:p>
            <a:pPr marL="0" indent="0" algn="r">
              <a:buNone/>
            </a:pPr>
            <a:r>
              <a:rPr lang="en-US" sz="1050" b="1" dirty="0">
                <a:solidFill>
                  <a:srgbClr val="1A1A2E"/>
                </a:solidFill>
                <a:latin typeface="Calibri" pitchFamily="34" charset="0"/>
                <a:ea typeface="Calibri" pitchFamily="34" charset="-122"/>
                <a:cs typeface="Calibri" pitchFamily="34" charset="-120"/>
              </a:rPr>
              <a:t>1 / 17</a:t>
            </a:r>
            <a:endParaRPr lang="en-US" sz="1050"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name="Slide 3">
    <p:bg>
      <p:bgPr>
        <a:solidFill>
          <a:srgbClr val="F8F6F2"/>
        </a:solidFill>
        <a:effectLst/>
      </p:bgPr>
    </p:bg>
    <p:spTree>
      <p:nvGrpSpPr>
        <p:cNvPr id="1" name=""/>
        <p:cNvGrpSpPr/>
        <p:nvPr/>
      </p:nvGrpSpPr>
      <p:grpSpPr>
        <a:xfrm>
          <a:off x="0" y="0"/>
          <a:ext cx="0" cy="0"/>
          <a:chOff x="0" y="0"/>
          <a:chExt cx="0" cy="0"/>
        </a:xfrm>
      </p:grpSpPr>
      <p:sp>
        <p:nvSpPr>
          <p:cNvPr id="2" name="Shape 0"/>
          <p:cNvSpPr/>
          <p:nvPr/>
        </p:nvSpPr>
        <p:spPr>
          <a:xfrm>
            <a:off x="0" y="0"/>
            <a:ext cx="9144000" cy="863559"/>
          </a:xfrm>
          <a:prstGeom prst="rect">
            <a:avLst/>
          </a:prstGeom>
          <a:solidFill>
            <a:srgbClr val="BF2D2E"/>
          </a:solidFill>
          <a:ln/>
        </p:spPr>
        <p:txBody>
          <a:bodyPr/>
          <a:lstStyle/>
          <a:p>
            <a:endParaRPr lang="en-US"/>
          </a:p>
        </p:txBody>
      </p:sp>
      <p:sp>
        <p:nvSpPr>
          <p:cNvPr id="3" name="Text 1"/>
          <p:cNvSpPr/>
          <p:nvPr/>
        </p:nvSpPr>
        <p:spPr>
          <a:xfrm>
            <a:off x="365760" y="82296"/>
            <a:ext cx="6126480" cy="457200"/>
          </a:xfrm>
          <a:prstGeom prst="rect">
            <a:avLst/>
          </a:prstGeom>
          <a:noFill/>
          <a:ln/>
        </p:spPr>
        <p:txBody>
          <a:bodyPr wrap="square" lIns="0" tIns="0" rIns="0" bIns="0" rtlCol="0" anchor="ctr"/>
          <a:lstStyle/>
          <a:p>
            <a:pPr marL="0" indent="0" algn="l">
              <a:buNone/>
            </a:pPr>
            <a:r>
              <a:rPr lang="en-US" sz="2500" b="1" dirty="0">
                <a:solidFill>
                  <a:srgbClr val="FFFFFF"/>
                </a:solidFill>
                <a:latin typeface="Cambria" pitchFamily="34" charset="0"/>
                <a:ea typeface="Cambria" pitchFamily="34" charset="-122"/>
                <a:cs typeface="Cambria" pitchFamily="34" charset="-120"/>
              </a:rPr>
              <a:t>What Is the Aspen Learning Library?</a:t>
            </a:r>
            <a:endParaRPr lang="en-US" sz="2500" dirty="0"/>
          </a:p>
        </p:txBody>
      </p:sp>
      <p:sp>
        <p:nvSpPr>
          <p:cNvPr id="4" name="Text 2"/>
          <p:cNvSpPr/>
          <p:nvPr/>
        </p:nvSpPr>
        <p:spPr>
          <a:xfrm>
            <a:off x="365760" y="576072"/>
            <a:ext cx="6126480" cy="237744"/>
          </a:xfrm>
          <a:prstGeom prst="rect">
            <a:avLst/>
          </a:prstGeom>
          <a:noFill/>
          <a:ln/>
        </p:spPr>
        <p:txBody>
          <a:bodyPr wrap="square" lIns="0" tIns="0" rIns="0" bIns="0" rtlCol="0" anchor="ctr"/>
          <a:lstStyle/>
          <a:p>
            <a:pPr marL="0" indent="0" algn="l">
              <a:buNone/>
            </a:pPr>
            <a:r>
              <a:rPr lang="en-US" sz="1200" dirty="0">
                <a:solidFill>
                  <a:srgbClr val="FFFFFF"/>
                </a:solidFill>
                <a:latin typeface="Calibri" pitchFamily="34" charset="0"/>
                <a:ea typeface="Calibri" pitchFamily="34" charset="-122"/>
                <a:cs typeface="Calibri" pitchFamily="34" charset="-120"/>
              </a:rPr>
              <a:t>Study Guide Series  ·  Your All-Access Pass</a:t>
            </a:r>
            <a:endParaRPr lang="en-US" sz="1200" dirty="0"/>
          </a:p>
        </p:txBody>
      </p:sp>
      <p:sp>
        <p:nvSpPr>
          <p:cNvPr id="5" name="Shape 3"/>
          <p:cNvSpPr/>
          <p:nvPr/>
        </p:nvSpPr>
        <p:spPr>
          <a:xfrm>
            <a:off x="6647688" y="118872"/>
            <a:ext cx="2249424" cy="586290"/>
          </a:xfrm>
          <a:prstGeom prst="roundRect">
            <a:avLst>
              <a:gd name="adj" fmla="val 9358"/>
            </a:avLst>
          </a:prstGeom>
          <a:solidFill>
            <a:srgbClr val="FFFFFF">
              <a:alpha val="92000"/>
            </a:srgbClr>
          </a:solidFill>
          <a:ln/>
        </p:spPr>
        <p:txBody>
          <a:bodyPr/>
          <a:lstStyle/>
          <a:p>
            <a:endParaRPr lang="en-US"/>
          </a:p>
        </p:txBody>
      </p:sp>
      <p:pic>
        <p:nvPicPr>
          <p:cNvPr id="6" name="Image 0" descr="/home/claude/build/assets/aspen_logo.png"/>
          <p:cNvPicPr>
            <a:picLocks noChangeAspect="1"/>
          </p:cNvPicPr>
          <p:nvPr/>
        </p:nvPicPr>
        <p:blipFill>
          <a:blip r:embed="rId3"/>
          <a:stretch>
            <a:fillRect/>
          </a:stretch>
        </p:blipFill>
        <p:spPr>
          <a:xfrm>
            <a:off x="6729984" y="173736"/>
            <a:ext cx="2084832" cy="476562"/>
          </a:xfrm>
          <a:prstGeom prst="rect">
            <a:avLst/>
          </a:prstGeom>
        </p:spPr>
      </p:pic>
      <p:sp>
        <p:nvSpPr>
          <p:cNvPr id="7" name="Shape 4"/>
          <p:cNvSpPr/>
          <p:nvPr/>
        </p:nvSpPr>
        <p:spPr>
          <a:xfrm>
            <a:off x="0" y="4882896"/>
            <a:ext cx="9144000" cy="260604"/>
          </a:xfrm>
          <a:prstGeom prst="rect">
            <a:avLst/>
          </a:prstGeom>
          <a:solidFill>
            <a:srgbClr val="D4AC70"/>
          </a:solidFill>
          <a:ln/>
        </p:spPr>
        <p:txBody>
          <a:bodyPr/>
          <a:lstStyle/>
          <a:p>
            <a:endParaRPr lang="en-US"/>
          </a:p>
        </p:txBody>
      </p:sp>
      <p:sp>
        <p:nvSpPr>
          <p:cNvPr id="8" name="Text 5"/>
          <p:cNvSpPr/>
          <p:nvPr/>
        </p:nvSpPr>
        <p:spPr>
          <a:xfrm>
            <a:off x="274320" y="4882896"/>
            <a:ext cx="5486400" cy="260604"/>
          </a:xfrm>
          <a:prstGeom prst="rect">
            <a:avLst/>
          </a:prstGeom>
          <a:noFill/>
          <a:ln/>
        </p:spPr>
        <p:txBody>
          <a:bodyPr wrap="square" lIns="0" tIns="0" rIns="0" bIns="0" rtlCol="0" anchor="ctr"/>
          <a:lstStyle/>
          <a:p>
            <a:pPr marL="0" indent="0" algn="l">
              <a:buNone/>
            </a:pPr>
            <a:r>
              <a:rPr lang="en-US" sz="1050" b="1" dirty="0">
                <a:solidFill>
                  <a:srgbClr val="1A1A2E"/>
                </a:solidFill>
                <a:latin typeface="Calibri" pitchFamily="34" charset="0"/>
                <a:ea typeface="Calibri" pitchFamily="34" charset="-122"/>
                <a:cs typeface="Calibri" pitchFamily="34" charset="-120"/>
              </a:rPr>
              <a:t>Aspen Learning Library  |  Study Guide Series</a:t>
            </a:r>
            <a:endParaRPr lang="en-US" sz="1050" dirty="0"/>
          </a:p>
        </p:txBody>
      </p:sp>
      <p:sp>
        <p:nvSpPr>
          <p:cNvPr id="9" name="Text 6"/>
          <p:cNvSpPr/>
          <p:nvPr/>
        </p:nvSpPr>
        <p:spPr>
          <a:xfrm>
            <a:off x="8138160" y="4882896"/>
            <a:ext cx="731520" cy="260604"/>
          </a:xfrm>
          <a:prstGeom prst="rect">
            <a:avLst/>
          </a:prstGeom>
          <a:noFill/>
          <a:ln/>
        </p:spPr>
        <p:txBody>
          <a:bodyPr wrap="square" lIns="0" tIns="0" rIns="0" bIns="0" rtlCol="0" anchor="ctr"/>
          <a:lstStyle/>
          <a:p>
            <a:pPr marL="0" indent="0" algn="r">
              <a:buNone/>
            </a:pPr>
            <a:r>
              <a:rPr lang="en-US" sz="1050" b="1" dirty="0">
                <a:solidFill>
                  <a:srgbClr val="1A1A2E"/>
                </a:solidFill>
                <a:latin typeface="Calibri" pitchFamily="34" charset="0"/>
                <a:ea typeface="Calibri" pitchFamily="34" charset="-122"/>
                <a:cs typeface="Calibri" pitchFamily="34" charset="-120"/>
              </a:rPr>
              <a:t>2 / 17</a:t>
            </a:r>
            <a:endParaRPr lang="en-US" sz="1050" dirty="0"/>
          </a:p>
        </p:txBody>
      </p:sp>
      <p:sp>
        <p:nvSpPr>
          <p:cNvPr id="10" name="Text 7"/>
          <p:cNvSpPr/>
          <p:nvPr/>
        </p:nvSpPr>
        <p:spPr>
          <a:xfrm>
            <a:off x="365760" y="914400"/>
            <a:ext cx="8412480" cy="475488"/>
          </a:xfrm>
          <a:prstGeom prst="rect">
            <a:avLst/>
          </a:prstGeom>
          <a:noFill/>
          <a:ln/>
        </p:spPr>
        <p:txBody>
          <a:bodyPr wrap="square" lIns="0" tIns="0" rIns="0" bIns="0" rtlCol="0" anchor="t"/>
          <a:lstStyle/>
          <a:p>
            <a:pPr marL="0" indent="0" algn="l">
              <a:lnSpc>
                <a:spcPct val="112000"/>
              </a:lnSpc>
              <a:buNone/>
            </a:pPr>
            <a:r>
              <a:rPr lang="en-US" sz="1400" dirty="0">
                <a:solidFill>
                  <a:srgbClr val="3A3A3A"/>
                </a:solidFill>
                <a:latin typeface="Calibri" pitchFamily="34" charset="0"/>
                <a:ea typeface="Calibri" pitchFamily="34" charset="-122"/>
                <a:cs typeface="Calibri" pitchFamily="34" charset="-120"/>
              </a:rPr>
              <a:t>Every series in this guide lives in one place: the</a:t>
            </a:r>
            <a:r>
              <a:rPr lang="en-US" sz="1400" b="1" dirty="0">
                <a:solidFill>
                  <a:srgbClr val="BF2D2E"/>
                </a:solidFill>
                <a:latin typeface="Calibri" pitchFamily="34" charset="0"/>
                <a:ea typeface="Calibri" pitchFamily="34" charset="-122"/>
                <a:cs typeface="Calibri" pitchFamily="34" charset="-120"/>
              </a:rPr>
              <a:t> Aspen Learning Library</a:t>
            </a:r>
            <a:r>
              <a:rPr lang="en-US" sz="1400" dirty="0">
                <a:solidFill>
                  <a:srgbClr val="3A3A3A"/>
                </a:solidFill>
                <a:latin typeface="Calibri" pitchFamily="34" charset="0"/>
                <a:ea typeface="Calibri" pitchFamily="34" charset="-122"/>
                <a:cs typeface="Calibri" pitchFamily="34" charset="-120"/>
              </a:rPr>
              <a:t>. It's already yours, with nothing extra to buy and nothing to wait on.</a:t>
            </a:r>
            <a:endParaRPr lang="en-US" sz="1400" dirty="0"/>
          </a:p>
        </p:txBody>
      </p:sp>
      <p:sp>
        <p:nvSpPr>
          <p:cNvPr id="11" name="Shape 8"/>
          <p:cNvSpPr/>
          <p:nvPr/>
        </p:nvSpPr>
        <p:spPr>
          <a:xfrm>
            <a:off x="365760" y="1463040"/>
            <a:ext cx="2000250" cy="731520"/>
          </a:xfrm>
          <a:prstGeom prst="roundRect">
            <a:avLst>
              <a:gd name="adj" fmla="val 8750"/>
            </a:avLst>
          </a:prstGeom>
          <a:solidFill>
            <a:srgbClr val="1A1A2E"/>
          </a:solidFill>
          <a:ln/>
        </p:spPr>
        <p:txBody>
          <a:bodyPr/>
          <a:lstStyle/>
          <a:p>
            <a:endParaRPr lang="en-US"/>
          </a:p>
        </p:txBody>
      </p:sp>
      <p:sp>
        <p:nvSpPr>
          <p:cNvPr id="12" name="Text 9"/>
          <p:cNvSpPr/>
          <p:nvPr/>
        </p:nvSpPr>
        <p:spPr>
          <a:xfrm>
            <a:off x="365760" y="1536192"/>
            <a:ext cx="2000250" cy="384048"/>
          </a:xfrm>
          <a:prstGeom prst="rect">
            <a:avLst/>
          </a:prstGeom>
          <a:noFill/>
          <a:ln/>
        </p:spPr>
        <p:txBody>
          <a:bodyPr wrap="square" lIns="0" tIns="0" rIns="0" bIns="0" rtlCol="0" anchor="ctr"/>
          <a:lstStyle/>
          <a:p>
            <a:pPr marL="0" indent="0" algn="ctr">
              <a:buNone/>
            </a:pPr>
            <a:r>
              <a:rPr lang="en-US" sz="2100" b="1" dirty="0">
                <a:solidFill>
                  <a:srgbClr val="F2D384"/>
                </a:solidFill>
                <a:latin typeface="Calibri" pitchFamily="34" charset="0"/>
                <a:ea typeface="Calibri" pitchFamily="34" charset="-122"/>
                <a:cs typeface="Calibri" pitchFamily="34" charset="-120"/>
              </a:rPr>
              <a:t>200+</a:t>
            </a:r>
            <a:endParaRPr lang="en-US" sz="2100" dirty="0"/>
          </a:p>
        </p:txBody>
      </p:sp>
      <p:sp>
        <p:nvSpPr>
          <p:cNvPr id="13" name="Text 10"/>
          <p:cNvSpPr/>
          <p:nvPr/>
        </p:nvSpPr>
        <p:spPr>
          <a:xfrm>
            <a:off x="438912" y="1920240"/>
            <a:ext cx="1853946" cy="237744"/>
          </a:xfrm>
          <a:prstGeom prst="rect">
            <a:avLst/>
          </a:prstGeom>
          <a:noFill/>
          <a:ln/>
        </p:spPr>
        <p:txBody>
          <a:bodyPr wrap="square" lIns="0" tIns="0" rIns="0" bIns="0" rtlCol="0" anchor="ctr"/>
          <a:lstStyle/>
          <a:p>
            <a:pPr marL="0" indent="0" algn="ctr">
              <a:buNone/>
            </a:pPr>
            <a:r>
              <a:rPr lang="en-US" sz="900" b="1" kern="0" spc="50" dirty="0">
                <a:solidFill>
                  <a:srgbClr val="FFFFFF"/>
                </a:solidFill>
                <a:latin typeface="Calibri" pitchFamily="34" charset="0"/>
                <a:ea typeface="Calibri" pitchFamily="34" charset="-122"/>
                <a:cs typeface="Calibri" pitchFamily="34" charset="-120"/>
              </a:rPr>
              <a:t>STUDY AID TITLES</a:t>
            </a:r>
            <a:endParaRPr lang="en-US" sz="900" dirty="0"/>
          </a:p>
        </p:txBody>
      </p:sp>
      <p:sp>
        <p:nvSpPr>
          <p:cNvPr id="14" name="Shape 11"/>
          <p:cNvSpPr/>
          <p:nvPr/>
        </p:nvSpPr>
        <p:spPr>
          <a:xfrm>
            <a:off x="2503170" y="1463040"/>
            <a:ext cx="2000250" cy="731520"/>
          </a:xfrm>
          <a:prstGeom prst="roundRect">
            <a:avLst>
              <a:gd name="adj" fmla="val 8750"/>
            </a:avLst>
          </a:prstGeom>
          <a:solidFill>
            <a:srgbClr val="1A1A2E"/>
          </a:solidFill>
          <a:ln/>
        </p:spPr>
        <p:txBody>
          <a:bodyPr/>
          <a:lstStyle/>
          <a:p>
            <a:endParaRPr lang="en-US"/>
          </a:p>
        </p:txBody>
      </p:sp>
      <p:sp>
        <p:nvSpPr>
          <p:cNvPr id="15" name="Text 12"/>
          <p:cNvSpPr/>
          <p:nvPr/>
        </p:nvSpPr>
        <p:spPr>
          <a:xfrm>
            <a:off x="2503170" y="1536192"/>
            <a:ext cx="2000250" cy="384048"/>
          </a:xfrm>
          <a:prstGeom prst="rect">
            <a:avLst/>
          </a:prstGeom>
          <a:noFill/>
          <a:ln/>
        </p:spPr>
        <p:txBody>
          <a:bodyPr wrap="square" lIns="0" tIns="0" rIns="0" bIns="0" rtlCol="0" anchor="ctr"/>
          <a:lstStyle/>
          <a:p>
            <a:pPr marL="0" indent="0" algn="ctr">
              <a:buNone/>
            </a:pPr>
            <a:r>
              <a:rPr lang="en-US" sz="2100" b="1" dirty="0">
                <a:solidFill>
                  <a:srgbClr val="F2D384"/>
                </a:solidFill>
                <a:latin typeface="Calibri" pitchFamily="34" charset="0"/>
                <a:ea typeface="Calibri" pitchFamily="34" charset="-122"/>
                <a:cs typeface="Calibri" pitchFamily="34" charset="-120"/>
              </a:rPr>
              <a:t>30+</a:t>
            </a:r>
            <a:endParaRPr lang="en-US" sz="2100" dirty="0"/>
          </a:p>
        </p:txBody>
      </p:sp>
      <p:sp>
        <p:nvSpPr>
          <p:cNvPr id="16" name="Text 13"/>
          <p:cNvSpPr/>
          <p:nvPr/>
        </p:nvSpPr>
        <p:spPr>
          <a:xfrm>
            <a:off x="2576322" y="1920240"/>
            <a:ext cx="1853946" cy="237744"/>
          </a:xfrm>
          <a:prstGeom prst="rect">
            <a:avLst/>
          </a:prstGeom>
          <a:noFill/>
          <a:ln/>
        </p:spPr>
        <p:txBody>
          <a:bodyPr wrap="square" lIns="0" tIns="0" rIns="0" bIns="0" rtlCol="0" anchor="ctr"/>
          <a:lstStyle/>
          <a:p>
            <a:pPr marL="0" indent="0" algn="ctr">
              <a:buNone/>
            </a:pPr>
            <a:r>
              <a:rPr lang="en-US" sz="900" b="1" kern="0" spc="50" dirty="0">
                <a:solidFill>
                  <a:srgbClr val="FFFFFF"/>
                </a:solidFill>
                <a:latin typeface="Calibri" pitchFamily="34" charset="0"/>
                <a:ea typeface="Calibri" pitchFamily="34" charset="-122"/>
                <a:cs typeface="Calibri" pitchFamily="34" charset="-120"/>
              </a:rPr>
              <a:t>TOPICS COVERED</a:t>
            </a:r>
            <a:endParaRPr lang="en-US" sz="900" dirty="0"/>
          </a:p>
        </p:txBody>
      </p:sp>
      <p:sp>
        <p:nvSpPr>
          <p:cNvPr id="17" name="Shape 14"/>
          <p:cNvSpPr/>
          <p:nvPr/>
        </p:nvSpPr>
        <p:spPr>
          <a:xfrm>
            <a:off x="4640580" y="1463040"/>
            <a:ext cx="2000250" cy="731520"/>
          </a:xfrm>
          <a:prstGeom prst="roundRect">
            <a:avLst>
              <a:gd name="adj" fmla="val 8750"/>
            </a:avLst>
          </a:prstGeom>
          <a:solidFill>
            <a:srgbClr val="1A1A2E"/>
          </a:solidFill>
          <a:ln/>
        </p:spPr>
        <p:txBody>
          <a:bodyPr/>
          <a:lstStyle/>
          <a:p>
            <a:endParaRPr lang="en-US"/>
          </a:p>
        </p:txBody>
      </p:sp>
      <p:sp>
        <p:nvSpPr>
          <p:cNvPr id="18" name="Text 15"/>
          <p:cNvSpPr/>
          <p:nvPr/>
        </p:nvSpPr>
        <p:spPr>
          <a:xfrm>
            <a:off x="4640580" y="1536192"/>
            <a:ext cx="2000250" cy="384048"/>
          </a:xfrm>
          <a:prstGeom prst="rect">
            <a:avLst/>
          </a:prstGeom>
          <a:noFill/>
          <a:ln/>
        </p:spPr>
        <p:txBody>
          <a:bodyPr wrap="square" lIns="0" tIns="0" rIns="0" bIns="0" rtlCol="0" anchor="ctr"/>
          <a:lstStyle/>
          <a:p>
            <a:pPr marL="0" indent="0" algn="ctr">
              <a:buNone/>
            </a:pPr>
            <a:r>
              <a:rPr lang="en-US" sz="2100" b="1" dirty="0">
                <a:solidFill>
                  <a:srgbClr val="F2D384"/>
                </a:solidFill>
                <a:latin typeface="Calibri" pitchFamily="34" charset="0"/>
                <a:ea typeface="Calibri" pitchFamily="34" charset="-122"/>
                <a:cs typeface="Calibri" pitchFamily="34" charset="-120"/>
              </a:rPr>
              <a:t>24/7</a:t>
            </a:r>
            <a:endParaRPr lang="en-US" sz="2100" dirty="0"/>
          </a:p>
        </p:txBody>
      </p:sp>
      <p:sp>
        <p:nvSpPr>
          <p:cNvPr id="19" name="Text 16"/>
          <p:cNvSpPr/>
          <p:nvPr/>
        </p:nvSpPr>
        <p:spPr>
          <a:xfrm>
            <a:off x="4713732" y="1920240"/>
            <a:ext cx="1853946" cy="237744"/>
          </a:xfrm>
          <a:prstGeom prst="rect">
            <a:avLst/>
          </a:prstGeom>
          <a:noFill/>
          <a:ln/>
        </p:spPr>
        <p:txBody>
          <a:bodyPr wrap="square" lIns="0" tIns="0" rIns="0" bIns="0" rtlCol="0" anchor="ctr"/>
          <a:lstStyle/>
          <a:p>
            <a:pPr marL="0" indent="0" algn="ctr">
              <a:buNone/>
            </a:pPr>
            <a:r>
              <a:rPr lang="en-US" sz="900" b="1" kern="0" spc="50" dirty="0">
                <a:solidFill>
                  <a:srgbClr val="FFFFFF"/>
                </a:solidFill>
                <a:latin typeface="Calibri" pitchFamily="34" charset="0"/>
                <a:ea typeface="Calibri" pitchFamily="34" charset="-122"/>
                <a:cs typeface="Calibri" pitchFamily="34" charset="-120"/>
              </a:rPr>
              <a:t>DIGITAL ACCESS</a:t>
            </a:r>
            <a:endParaRPr lang="en-US" sz="900" dirty="0"/>
          </a:p>
        </p:txBody>
      </p:sp>
      <p:sp>
        <p:nvSpPr>
          <p:cNvPr id="20" name="Shape 17"/>
          <p:cNvSpPr/>
          <p:nvPr/>
        </p:nvSpPr>
        <p:spPr>
          <a:xfrm>
            <a:off x="6777990" y="1463040"/>
            <a:ext cx="2000250" cy="731520"/>
          </a:xfrm>
          <a:prstGeom prst="roundRect">
            <a:avLst>
              <a:gd name="adj" fmla="val 8750"/>
            </a:avLst>
          </a:prstGeom>
          <a:solidFill>
            <a:srgbClr val="1A1A2E"/>
          </a:solidFill>
          <a:ln/>
        </p:spPr>
        <p:txBody>
          <a:bodyPr/>
          <a:lstStyle/>
          <a:p>
            <a:endParaRPr lang="en-US"/>
          </a:p>
        </p:txBody>
      </p:sp>
      <p:sp>
        <p:nvSpPr>
          <p:cNvPr id="21" name="Text 18"/>
          <p:cNvSpPr/>
          <p:nvPr/>
        </p:nvSpPr>
        <p:spPr>
          <a:xfrm>
            <a:off x="6777990" y="1536192"/>
            <a:ext cx="2000250" cy="384048"/>
          </a:xfrm>
          <a:prstGeom prst="rect">
            <a:avLst/>
          </a:prstGeom>
          <a:noFill/>
          <a:ln/>
        </p:spPr>
        <p:txBody>
          <a:bodyPr wrap="square" lIns="0" tIns="0" rIns="0" bIns="0" rtlCol="0" anchor="ctr"/>
          <a:lstStyle/>
          <a:p>
            <a:pPr marL="0" indent="0" algn="ctr">
              <a:buNone/>
            </a:pPr>
            <a:r>
              <a:rPr lang="en-US" sz="2100" b="1" dirty="0">
                <a:solidFill>
                  <a:srgbClr val="F2D384"/>
                </a:solidFill>
                <a:latin typeface="Calibri" pitchFamily="34" charset="0"/>
                <a:ea typeface="Calibri" pitchFamily="34" charset="-122"/>
                <a:cs typeface="Calibri" pitchFamily="34" charset="-120"/>
              </a:rPr>
              <a:t>$10,000+</a:t>
            </a:r>
            <a:endParaRPr lang="en-US" sz="2100" dirty="0"/>
          </a:p>
        </p:txBody>
      </p:sp>
      <p:sp>
        <p:nvSpPr>
          <p:cNvPr id="22" name="Text 19"/>
          <p:cNvSpPr/>
          <p:nvPr/>
        </p:nvSpPr>
        <p:spPr>
          <a:xfrm>
            <a:off x="6851142" y="1920240"/>
            <a:ext cx="1853946" cy="237744"/>
          </a:xfrm>
          <a:prstGeom prst="rect">
            <a:avLst/>
          </a:prstGeom>
          <a:noFill/>
          <a:ln/>
        </p:spPr>
        <p:txBody>
          <a:bodyPr wrap="square" lIns="0" tIns="0" rIns="0" bIns="0" rtlCol="0" anchor="ctr"/>
          <a:lstStyle/>
          <a:p>
            <a:pPr marL="0" indent="0" algn="ctr">
              <a:buNone/>
            </a:pPr>
            <a:r>
              <a:rPr lang="en-US" sz="900" b="1" kern="0" spc="50" dirty="0">
                <a:solidFill>
                  <a:srgbClr val="FFFFFF"/>
                </a:solidFill>
                <a:latin typeface="Calibri" pitchFamily="34" charset="0"/>
                <a:ea typeface="Calibri" pitchFamily="34" charset="-122"/>
                <a:cs typeface="Calibri" pitchFamily="34" charset="-120"/>
              </a:rPr>
              <a:t>EST. VALUE PER STUDENT</a:t>
            </a:r>
            <a:endParaRPr lang="en-US" sz="900" dirty="0"/>
          </a:p>
        </p:txBody>
      </p:sp>
      <p:sp>
        <p:nvSpPr>
          <p:cNvPr id="23" name="Shape 20"/>
          <p:cNvSpPr/>
          <p:nvPr/>
        </p:nvSpPr>
        <p:spPr>
          <a:xfrm>
            <a:off x="365760" y="2331720"/>
            <a:ext cx="4023360" cy="1051560"/>
          </a:xfrm>
          <a:prstGeom prst="roundRect">
            <a:avLst>
              <a:gd name="adj" fmla="val 6957"/>
            </a:avLst>
          </a:prstGeom>
          <a:solidFill>
            <a:srgbClr val="F1EEE7"/>
          </a:solidFill>
          <a:ln/>
        </p:spPr>
        <p:txBody>
          <a:bodyPr/>
          <a:lstStyle/>
          <a:p>
            <a:endParaRPr lang="en-US"/>
          </a:p>
        </p:txBody>
      </p:sp>
      <p:sp>
        <p:nvSpPr>
          <p:cNvPr id="24" name="Shape 21"/>
          <p:cNvSpPr/>
          <p:nvPr/>
        </p:nvSpPr>
        <p:spPr>
          <a:xfrm>
            <a:off x="566928" y="2478024"/>
            <a:ext cx="320040" cy="54864"/>
          </a:xfrm>
          <a:prstGeom prst="rect">
            <a:avLst/>
          </a:prstGeom>
          <a:solidFill>
            <a:srgbClr val="D4AC70"/>
          </a:solidFill>
          <a:ln/>
        </p:spPr>
        <p:txBody>
          <a:bodyPr/>
          <a:lstStyle/>
          <a:p>
            <a:endParaRPr lang="en-US"/>
          </a:p>
        </p:txBody>
      </p:sp>
      <p:sp>
        <p:nvSpPr>
          <p:cNvPr id="25" name="Text 22"/>
          <p:cNvSpPr/>
          <p:nvPr/>
        </p:nvSpPr>
        <p:spPr>
          <a:xfrm>
            <a:off x="566928" y="2560320"/>
            <a:ext cx="3621024" cy="274320"/>
          </a:xfrm>
          <a:prstGeom prst="rect">
            <a:avLst/>
          </a:prstGeom>
          <a:noFill/>
          <a:ln/>
        </p:spPr>
        <p:txBody>
          <a:bodyPr wrap="square" lIns="0" tIns="0" rIns="0" bIns="0" rtlCol="0" anchor="t"/>
          <a:lstStyle/>
          <a:p>
            <a:pPr marL="0" indent="0" algn="l">
              <a:buNone/>
            </a:pPr>
            <a:r>
              <a:rPr lang="en-US" sz="1450" b="1" dirty="0">
                <a:solidFill>
                  <a:srgbClr val="1A1A2E"/>
                </a:solidFill>
                <a:latin typeface="Calibri" pitchFamily="34" charset="0"/>
                <a:ea typeface="Calibri" pitchFamily="34" charset="-122"/>
                <a:cs typeface="Calibri" pitchFamily="34" charset="-120"/>
              </a:rPr>
              <a:t>Access on Day One</a:t>
            </a:r>
            <a:endParaRPr lang="en-US" sz="1450" dirty="0"/>
          </a:p>
        </p:txBody>
      </p:sp>
      <p:sp>
        <p:nvSpPr>
          <p:cNvPr id="26" name="Text 23"/>
          <p:cNvSpPr/>
          <p:nvPr/>
        </p:nvSpPr>
        <p:spPr>
          <a:xfrm>
            <a:off x="566928" y="2843784"/>
            <a:ext cx="3621024" cy="502920"/>
          </a:xfrm>
          <a:prstGeom prst="rect">
            <a:avLst/>
          </a:prstGeom>
          <a:noFill/>
          <a:ln/>
        </p:spPr>
        <p:txBody>
          <a:bodyPr wrap="square" lIns="0" tIns="0" rIns="0" bIns="0" rtlCol="0" anchor="t"/>
          <a:lstStyle/>
          <a:p>
            <a:pPr marL="0" indent="0" algn="l">
              <a:lnSpc>
                <a:spcPct val="112000"/>
              </a:lnSpc>
              <a:buNone/>
            </a:pPr>
            <a:r>
              <a:rPr lang="en-US" sz="1150" dirty="0">
                <a:solidFill>
                  <a:srgbClr val="3A3A3A"/>
                </a:solidFill>
                <a:latin typeface="Calibri" pitchFamily="34" charset="0"/>
                <a:ea typeface="Calibri" pitchFamily="34" charset="-122"/>
                <a:cs typeface="Calibri" pitchFamily="34" charset="-120"/>
              </a:rPr>
              <a:t>No waitlist and no separate purchase. It is a benefit to you, from the Law Library</a:t>
            </a:r>
            <a:endParaRPr lang="en-US" sz="1150" dirty="0"/>
          </a:p>
        </p:txBody>
      </p:sp>
      <p:sp>
        <p:nvSpPr>
          <p:cNvPr id="27" name="Shape 24"/>
          <p:cNvSpPr/>
          <p:nvPr/>
        </p:nvSpPr>
        <p:spPr>
          <a:xfrm>
            <a:off x="4572000" y="2331720"/>
            <a:ext cx="4023360" cy="1051560"/>
          </a:xfrm>
          <a:prstGeom prst="roundRect">
            <a:avLst>
              <a:gd name="adj" fmla="val 6957"/>
            </a:avLst>
          </a:prstGeom>
          <a:solidFill>
            <a:srgbClr val="F1EEE7"/>
          </a:solidFill>
          <a:ln/>
        </p:spPr>
        <p:txBody>
          <a:bodyPr/>
          <a:lstStyle/>
          <a:p>
            <a:endParaRPr lang="en-US"/>
          </a:p>
        </p:txBody>
      </p:sp>
      <p:sp>
        <p:nvSpPr>
          <p:cNvPr id="28" name="Shape 25"/>
          <p:cNvSpPr/>
          <p:nvPr/>
        </p:nvSpPr>
        <p:spPr>
          <a:xfrm>
            <a:off x="4773168" y="2478024"/>
            <a:ext cx="320040" cy="54864"/>
          </a:xfrm>
          <a:prstGeom prst="rect">
            <a:avLst/>
          </a:prstGeom>
          <a:solidFill>
            <a:srgbClr val="D4AC70"/>
          </a:solidFill>
          <a:ln/>
        </p:spPr>
        <p:txBody>
          <a:bodyPr/>
          <a:lstStyle/>
          <a:p>
            <a:endParaRPr lang="en-US"/>
          </a:p>
        </p:txBody>
      </p:sp>
      <p:sp>
        <p:nvSpPr>
          <p:cNvPr id="29" name="Text 26"/>
          <p:cNvSpPr/>
          <p:nvPr/>
        </p:nvSpPr>
        <p:spPr>
          <a:xfrm>
            <a:off x="4773168" y="2560320"/>
            <a:ext cx="3621024" cy="274320"/>
          </a:xfrm>
          <a:prstGeom prst="rect">
            <a:avLst/>
          </a:prstGeom>
          <a:noFill/>
          <a:ln/>
        </p:spPr>
        <p:txBody>
          <a:bodyPr wrap="square" lIns="0" tIns="0" rIns="0" bIns="0" rtlCol="0" anchor="t"/>
          <a:lstStyle/>
          <a:p>
            <a:pPr marL="0" indent="0" algn="l">
              <a:buNone/>
            </a:pPr>
            <a:r>
              <a:rPr lang="en-US" sz="1450" b="1" dirty="0">
                <a:solidFill>
                  <a:srgbClr val="1A1A2E"/>
                </a:solidFill>
                <a:latin typeface="Calibri" pitchFamily="34" charset="0"/>
                <a:ea typeface="Calibri" pitchFamily="34" charset="-122"/>
                <a:cs typeface="Calibri" pitchFamily="34" charset="-120"/>
              </a:rPr>
              <a:t>Every Format You Need</a:t>
            </a:r>
            <a:endParaRPr lang="en-US" sz="1450" dirty="0"/>
          </a:p>
        </p:txBody>
      </p:sp>
      <p:sp>
        <p:nvSpPr>
          <p:cNvPr id="30" name="Text 27"/>
          <p:cNvSpPr/>
          <p:nvPr/>
        </p:nvSpPr>
        <p:spPr>
          <a:xfrm>
            <a:off x="4773168" y="2843784"/>
            <a:ext cx="3621024" cy="502920"/>
          </a:xfrm>
          <a:prstGeom prst="rect">
            <a:avLst/>
          </a:prstGeom>
          <a:noFill/>
          <a:ln/>
        </p:spPr>
        <p:txBody>
          <a:bodyPr wrap="square" lIns="0" tIns="0" rIns="0" bIns="0" rtlCol="0" anchor="t"/>
          <a:lstStyle/>
          <a:p>
            <a:pPr marL="0" indent="0" algn="l">
              <a:lnSpc>
                <a:spcPct val="112000"/>
              </a:lnSpc>
              <a:buNone/>
            </a:pPr>
            <a:r>
              <a:rPr lang="en-US" sz="1150" dirty="0">
                <a:solidFill>
                  <a:srgbClr val="3A3A3A"/>
                </a:solidFill>
                <a:latin typeface="Calibri" pitchFamily="34" charset="0"/>
                <a:ea typeface="Calibri" pitchFamily="34" charset="-122"/>
                <a:cs typeface="Calibri" pitchFamily="34" charset="-120"/>
              </a:rPr>
              <a:t>eBooks, audio recordings, and 200+ video lessons across 21 course areas, all inside one subscription.</a:t>
            </a:r>
            <a:endParaRPr lang="en-US" sz="1150" dirty="0"/>
          </a:p>
        </p:txBody>
      </p:sp>
      <p:sp>
        <p:nvSpPr>
          <p:cNvPr id="31" name="Shape 28"/>
          <p:cNvSpPr/>
          <p:nvPr/>
        </p:nvSpPr>
        <p:spPr>
          <a:xfrm>
            <a:off x="365760" y="3502152"/>
            <a:ext cx="4023360" cy="1051560"/>
          </a:xfrm>
          <a:prstGeom prst="roundRect">
            <a:avLst>
              <a:gd name="adj" fmla="val 6957"/>
            </a:avLst>
          </a:prstGeom>
          <a:solidFill>
            <a:srgbClr val="F1EEE7"/>
          </a:solidFill>
          <a:ln/>
        </p:spPr>
        <p:txBody>
          <a:bodyPr/>
          <a:lstStyle/>
          <a:p>
            <a:endParaRPr lang="en-US" dirty="0"/>
          </a:p>
        </p:txBody>
      </p:sp>
      <p:sp>
        <p:nvSpPr>
          <p:cNvPr id="32" name="Shape 29"/>
          <p:cNvSpPr/>
          <p:nvPr/>
        </p:nvSpPr>
        <p:spPr>
          <a:xfrm>
            <a:off x="566928" y="3648456"/>
            <a:ext cx="320040" cy="54864"/>
          </a:xfrm>
          <a:prstGeom prst="rect">
            <a:avLst/>
          </a:prstGeom>
          <a:solidFill>
            <a:srgbClr val="D4AC70"/>
          </a:solidFill>
          <a:ln/>
        </p:spPr>
        <p:txBody>
          <a:bodyPr/>
          <a:lstStyle/>
          <a:p>
            <a:endParaRPr lang="en-US"/>
          </a:p>
        </p:txBody>
      </p:sp>
      <p:sp>
        <p:nvSpPr>
          <p:cNvPr id="33" name="Text 30"/>
          <p:cNvSpPr/>
          <p:nvPr/>
        </p:nvSpPr>
        <p:spPr>
          <a:xfrm>
            <a:off x="566928" y="3730752"/>
            <a:ext cx="3621024" cy="274320"/>
          </a:xfrm>
          <a:prstGeom prst="rect">
            <a:avLst/>
          </a:prstGeom>
          <a:noFill/>
          <a:ln/>
        </p:spPr>
        <p:txBody>
          <a:bodyPr wrap="square" lIns="0" tIns="0" rIns="0" bIns="0" rtlCol="0" anchor="t"/>
          <a:lstStyle/>
          <a:p>
            <a:pPr marL="0" indent="0" algn="l">
              <a:buNone/>
            </a:pPr>
            <a:r>
              <a:rPr lang="en-US" sz="1450" b="1" dirty="0">
                <a:solidFill>
                  <a:srgbClr val="1A1A2E"/>
                </a:solidFill>
                <a:latin typeface="Calibri" pitchFamily="34" charset="0"/>
                <a:ea typeface="Calibri" pitchFamily="34" charset="-122"/>
                <a:cs typeface="Calibri" pitchFamily="34" charset="-120"/>
              </a:rPr>
              <a:t>Features You’ll Use </a:t>
            </a:r>
            <a:endParaRPr lang="en-US" sz="1450" dirty="0"/>
          </a:p>
        </p:txBody>
      </p:sp>
      <p:sp>
        <p:nvSpPr>
          <p:cNvPr id="34" name="Text 31"/>
          <p:cNvSpPr/>
          <p:nvPr/>
        </p:nvSpPr>
        <p:spPr>
          <a:xfrm>
            <a:off x="566928" y="4014216"/>
            <a:ext cx="3621024" cy="502920"/>
          </a:xfrm>
          <a:prstGeom prst="rect">
            <a:avLst/>
          </a:prstGeom>
          <a:noFill/>
          <a:ln/>
        </p:spPr>
        <p:txBody>
          <a:bodyPr wrap="square" lIns="0" tIns="0" rIns="0" bIns="0" rtlCol="0" anchor="t"/>
          <a:lstStyle/>
          <a:p>
            <a:pPr marL="0" indent="0" algn="l">
              <a:lnSpc>
                <a:spcPct val="112000"/>
              </a:lnSpc>
              <a:buNone/>
            </a:pPr>
            <a:r>
              <a:rPr lang="en-US" sz="1150" dirty="0">
                <a:solidFill>
                  <a:srgbClr val="3A3A3A"/>
                </a:solidFill>
                <a:latin typeface="Calibri" pitchFamily="34" charset="0"/>
                <a:ea typeface="Calibri" pitchFamily="34" charset="-122"/>
                <a:cs typeface="Calibri" pitchFamily="34" charset="-120"/>
              </a:rPr>
              <a:t>Full-text search, highlighting, note-taking, bookmarking, and text-to-speech, so you can study the way that works for you.</a:t>
            </a:r>
            <a:endParaRPr lang="en-US" sz="1150" dirty="0"/>
          </a:p>
        </p:txBody>
      </p:sp>
      <p:sp>
        <p:nvSpPr>
          <p:cNvPr id="35" name="Shape 32"/>
          <p:cNvSpPr/>
          <p:nvPr/>
        </p:nvSpPr>
        <p:spPr>
          <a:xfrm>
            <a:off x="4572000" y="3502152"/>
            <a:ext cx="4023360" cy="1051560"/>
          </a:xfrm>
          <a:prstGeom prst="roundRect">
            <a:avLst>
              <a:gd name="adj" fmla="val 6957"/>
            </a:avLst>
          </a:prstGeom>
          <a:solidFill>
            <a:srgbClr val="F1EEE7"/>
          </a:solidFill>
          <a:ln/>
        </p:spPr>
        <p:txBody>
          <a:bodyPr/>
          <a:lstStyle/>
          <a:p>
            <a:endParaRPr lang="en-US"/>
          </a:p>
        </p:txBody>
      </p:sp>
      <p:sp>
        <p:nvSpPr>
          <p:cNvPr id="36" name="Shape 33"/>
          <p:cNvSpPr/>
          <p:nvPr/>
        </p:nvSpPr>
        <p:spPr>
          <a:xfrm>
            <a:off x="4773168" y="3648456"/>
            <a:ext cx="320040" cy="54864"/>
          </a:xfrm>
          <a:prstGeom prst="rect">
            <a:avLst/>
          </a:prstGeom>
          <a:solidFill>
            <a:srgbClr val="D4AC70"/>
          </a:solidFill>
          <a:ln/>
        </p:spPr>
        <p:txBody>
          <a:bodyPr/>
          <a:lstStyle/>
          <a:p>
            <a:endParaRPr lang="en-US"/>
          </a:p>
        </p:txBody>
      </p:sp>
      <p:sp>
        <p:nvSpPr>
          <p:cNvPr id="37" name="Text 34"/>
          <p:cNvSpPr/>
          <p:nvPr/>
        </p:nvSpPr>
        <p:spPr>
          <a:xfrm>
            <a:off x="4773168" y="3730752"/>
            <a:ext cx="3621024" cy="274320"/>
          </a:xfrm>
          <a:prstGeom prst="rect">
            <a:avLst/>
          </a:prstGeom>
          <a:noFill/>
          <a:ln/>
        </p:spPr>
        <p:txBody>
          <a:bodyPr wrap="square" lIns="0" tIns="0" rIns="0" bIns="0" rtlCol="0" anchor="t"/>
          <a:lstStyle/>
          <a:p>
            <a:pPr marL="0" indent="0" algn="l">
              <a:buNone/>
            </a:pPr>
            <a:r>
              <a:rPr lang="en-US" sz="1450" b="1" dirty="0">
                <a:solidFill>
                  <a:srgbClr val="1A1A2E"/>
                </a:solidFill>
                <a:latin typeface="Calibri" pitchFamily="34" charset="0"/>
                <a:ea typeface="Calibri" pitchFamily="34" charset="-122"/>
                <a:cs typeface="Calibri" pitchFamily="34" charset="-120"/>
              </a:rPr>
              <a:t>Wherever You Are</a:t>
            </a:r>
            <a:endParaRPr lang="en-US" sz="1450" dirty="0"/>
          </a:p>
        </p:txBody>
      </p:sp>
      <p:sp>
        <p:nvSpPr>
          <p:cNvPr id="38" name="Text 35"/>
          <p:cNvSpPr/>
          <p:nvPr/>
        </p:nvSpPr>
        <p:spPr>
          <a:xfrm>
            <a:off x="4773168" y="4014216"/>
            <a:ext cx="3803904" cy="502920"/>
          </a:xfrm>
          <a:prstGeom prst="rect">
            <a:avLst/>
          </a:prstGeom>
          <a:noFill/>
          <a:ln/>
        </p:spPr>
        <p:txBody>
          <a:bodyPr wrap="square" lIns="0" tIns="0" rIns="0" bIns="0" rtlCol="0" anchor="t"/>
          <a:lstStyle/>
          <a:p>
            <a:pPr marL="0" indent="0" algn="l">
              <a:lnSpc>
                <a:spcPct val="112000"/>
              </a:lnSpc>
              <a:buNone/>
            </a:pPr>
            <a:r>
              <a:rPr lang="en-US" sz="1150" dirty="0">
                <a:solidFill>
                  <a:srgbClr val="3A3A3A"/>
                </a:solidFill>
                <a:latin typeface="Calibri" pitchFamily="34" charset="0"/>
                <a:ea typeface="Calibri" pitchFamily="34" charset="-122"/>
                <a:cs typeface="Calibri" pitchFamily="34" charset="-120"/>
              </a:rPr>
              <a:t>Available on web, iOS, Android, Windows, and Mac, with offline reading so Aspen Learning Library goes wherever you go.</a:t>
            </a:r>
            <a:endParaRPr lang="en-US" sz="1150"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name="Slide 4">
    <p:bg>
      <p:bgPr>
        <a:solidFill>
          <a:srgbClr val="F8F6F2"/>
        </a:solidFill>
        <a:effectLst/>
      </p:bgPr>
    </p:bg>
    <p:spTree>
      <p:nvGrpSpPr>
        <p:cNvPr id="1" name=""/>
        <p:cNvGrpSpPr/>
        <p:nvPr/>
      </p:nvGrpSpPr>
      <p:grpSpPr>
        <a:xfrm>
          <a:off x="0" y="0"/>
          <a:ext cx="0" cy="0"/>
          <a:chOff x="0" y="0"/>
          <a:chExt cx="0" cy="0"/>
        </a:xfrm>
      </p:grpSpPr>
      <p:sp>
        <p:nvSpPr>
          <p:cNvPr id="2" name="Shape 0"/>
          <p:cNvSpPr/>
          <p:nvPr/>
        </p:nvSpPr>
        <p:spPr>
          <a:xfrm>
            <a:off x="0" y="0"/>
            <a:ext cx="9144000" cy="863559"/>
          </a:xfrm>
          <a:prstGeom prst="rect">
            <a:avLst/>
          </a:prstGeom>
          <a:solidFill>
            <a:srgbClr val="BF2D2E"/>
          </a:solidFill>
          <a:ln/>
        </p:spPr>
        <p:txBody>
          <a:bodyPr/>
          <a:lstStyle/>
          <a:p>
            <a:endParaRPr lang="en-US"/>
          </a:p>
        </p:txBody>
      </p:sp>
      <p:sp>
        <p:nvSpPr>
          <p:cNvPr id="3" name="Text 1"/>
          <p:cNvSpPr/>
          <p:nvPr/>
        </p:nvSpPr>
        <p:spPr>
          <a:xfrm>
            <a:off x="365760" y="82296"/>
            <a:ext cx="6126480" cy="457200"/>
          </a:xfrm>
          <a:prstGeom prst="rect">
            <a:avLst/>
          </a:prstGeom>
          <a:noFill/>
          <a:ln/>
        </p:spPr>
        <p:txBody>
          <a:bodyPr wrap="square" lIns="0" tIns="0" rIns="0" bIns="0" rtlCol="0" anchor="ctr"/>
          <a:lstStyle/>
          <a:p>
            <a:pPr marL="0" indent="0" algn="l">
              <a:buNone/>
            </a:pPr>
            <a:r>
              <a:rPr lang="en-US" sz="2500" b="1" dirty="0">
                <a:solidFill>
                  <a:srgbClr val="FFFFFF"/>
                </a:solidFill>
                <a:latin typeface="Cambria" pitchFamily="34" charset="0"/>
                <a:ea typeface="Cambria" pitchFamily="34" charset="-122"/>
                <a:cs typeface="Cambria" pitchFamily="34" charset="-120"/>
              </a:rPr>
              <a:t>When to Use Each Series</a:t>
            </a:r>
            <a:endParaRPr lang="en-US" sz="2500" dirty="0"/>
          </a:p>
        </p:txBody>
      </p:sp>
      <p:sp>
        <p:nvSpPr>
          <p:cNvPr id="4" name="Text 2"/>
          <p:cNvSpPr/>
          <p:nvPr/>
        </p:nvSpPr>
        <p:spPr>
          <a:xfrm>
            <a:off x="365760" y="576072"/>
            <a:ext cx="6126480" cy="237744"/>
          </a:xfrm>
          <a:prstGeom prst="rect">
            <a:avLst/>
          </a:prstGeom>
          <a:noFill/>
          <a:ln/>
        </p:spPr>
        <p:txBody>
          <a:bodyPr wrap="square" lIns="0" tIns="0" rIns="0" bIns="0" rtlCol="0" anchor="ctr"/>
          <a:lstStyle/>
          <a:p>
            <a:pPr marL="0" indent="0" algn="l">
              <a:buNone/>
            </a:pPr>
            <a:r>
              <a:rPr lang="en-US" sz="1200" dirty="0">
                <a:solidFill>
                  <a:srgbClr val="FFFFFF"/>
                </a:solidFill>
                <a:latin typeface="Calibri" pitchFamily="34" charset="0"/>
                <a:ea typeface="Calibri" pitchFamily="34" charset="-122"/>
                <a:cs typeface="Calibri" pitchFamily="34" charset="-120"/>
              </a:rPr>
              <a:t>Study Guide Series  ·  Semester Timeline</a:t>
            </a:r>
            <a:endParaRPr lang="en-US" sz="1200" dirty="0"/>
          </a:p>
        </p:txBody>
      </p:sp>
      <p:sp>
        <p:nvSpPr>
          <p:cNvPr id="5" name="Shape 3"/>
          <p:cNvSpPr/>
          <p:nvPr/>
        </p:nvSpPr>
        <p:spPr>
          <a:xfrm>
            <a:off x="6647688" y="118872"/>
            <a:ext cx="2249424" cy="586290"/>
          </a:xfrm>
          <a:prstGeom prst="roundRect">
            <a:avLst>
              <a:gd name="adj" fmla="val 9358"/>
            </a:avLst>
          </a:prstGeom>
          <a:solidFill>
            <a:srgbClr val="FFFFFF">
              <a:alpha val="92000"/>
            </a:srgbClr>
          </a:solidFill>
          <a:ln/>
        </p:spPr>
        <p:txBody>
          <a:bodyPr/>
          <a:lstStyle/>
          <a:p>
            <a:endParaRPr lang="en-US"/>
          </a:p>
        </p:txBody>
      </p:sp>
      <p:pic>
        <p:nvPicPr>
          <p:cNvPr id="6" name="Image 0" descr="/home/claude/build/assets/aspen_logo.png"/>
          <p:cNvPicPr>
            <a:picLocks noChangeAspect="1"/>
          </p:cNvPicPr>
          <p:nvPr/>
        </p:nvPicPr>
        <p:blipFill>
          <a:blip r:embed="rId3"/>
          <a:stretch>
            <a:fillRect/>
          </a:stretch>
        </p:blipFill>
        <p:spPr>
          <a:xfrm>
            <a:off x="6729984" y="173736"/>
            <a:ext cx="2084832" cy="476562"/>
          </a:xfrm>
          <a:prstGeom prst="rect">
            <a:avLst/>
          </a:prstGeom>
        </p:spPr>
      </p:pic>
      <p:sp>
        <p:nvSpPr>
          <p:cNvPr id="7" name="Shape 4"/>
          <p:cNvSpPr/>
          <p:nvPr/>
        </p:nvSpPr>
        <p:spPr>
          <a:xfrm>
            <a:off x="0" y="4882896"/>
            <a:ext cx="9144000" cy="260604"/>
          </a:xfrm>
          <a:prstGeom prst="rect">
            <a:avLst/>
          </a:prstGeom>
          <a:solidFill>
            <a:srgbClr val="D4AC70"/>
          </a:solidFill>
          <a:ln/>
        </p:spPr>
        <p:txBody>
          <a:bodyPr/>
          <a:lstStyle/>
          <a:p>
            <a:endParaRPr lang="en-US"/>
          </a:p>
        </p:txBody>
      </p:sp>
      <p:sp>
        <p:nvSpPr>
          <p:cNvPr id="8" name="Text 5"/>
          <p:cNvSpPr/>
          <p:nvPr/>
        </p:nvSpPr>
        <p:spPr>
          <a:xfrm>
            <a:off x="274320" y="4882896"/>
            <a:ext cx="5486400" cy="260604"/>
          </a:xfrm>
          <a:prstGeom prst="rect">
            <a:avLst/>
          </a:prstGeom>
          <a:noFill/>
          <a:ln/>
        </p:spPr>
        <p:txBody>
          <a:bodyPr wrap="square" lIns="0" tIns="0" rIns="0" bIns="0" rtlCol="0" anchor="ctr"/>
          <a:lstStyle/>
          <a:p>
            <a:pPr marL="0" indent="0" algn="l">
              <a:buNone/>
            </a:pPr>
            <a:r>
              <a:rPr lang="en-US" sz="1050" b="1" dirty="0">
                <a:solidFill>
                  <a:srgbClr val="1A1A2E"/>
                </a:solidFill>
                <a:latin typeface="Calibri" pitchFamily="34" charset="0"/>
                <a:ea typeface="Calibri" pitchFamily="34" charset="-122"/>
                <a:cs typeface="Calibri" pitchFamily="34" charset="-120"/>
              </a:rPr>
              <a:t>Aspen Learning Library  |  Study Guide Series</a:t>
            </a:r>
            <a:endParaRPr lang="en-US" sz="1050" dirty="0"/>
          </a:p>
        </p:txBody>
      </p:sp>
      <p:sp>
        <p:nvSpPr>
          <p:cNvPr id="9" name="Text 6"/>
          <p:cNvSpPr/>
          <p:nvPr/>
        </p:nvSpPr>
        <p:spPr>
          <a:xfrm>
            <a:off x="8138160" y="4882896"/>
            <a:ext cx="731520" cy="260604"/>
          </a:xfrm>
          <a:prstGeom prst="rect">
            <a:avLst/>
          </a:prstGeom>
          <a:noFill/>
          <a:ln/>
        </p:spPr>
        <p:txBody>
          <a:bodyPr wrap="square" lIns="0" tIns="0" rIns="0" bIns="0" rtlCol="0" anchor="ctr"/>
          <a:lstStyle/>
          <a:p>
            <a:pPr marL="0" indent="0" algn="r">
              <a:buNone/>
            </a:pPr>
            <a:r>
              <a:rPr lang="en-US" sz="1050" b="1" dirty="0">
                <a:solidFill>
                  <a:srgbClr val="1A1A2E"/>
                </a:solidFill>
                <a:latin typeface="Calibri" pitchFamily="34" charset="0"/>
                <a:ea typeface="Calibri" pitchFamily="34" charset="-122"/>
                <a:cs typeface="Calibri" pitchFamily="34" charset="-120"/>
              </a:rPr>
              <a:t>3 / 17</a:t>
            </a:r>
            <a:endParaRPr lang="en-US" sz="1050" dirty="0"/>
          </a:p>
        </p:txBody>
      </p:sp>
      <p:sp>
        <p:nvSpPr>
          <p:cNvPr id="10" name="Shape 7"/>
          <p:cNvSpPr/>
          <p:nvPr/>
        </p:nvSpPr>
        <p:spPr>
          <a:xfrm>
            <a:off x="365760" y="1097280"/>
            <a:ext cx="2624328" cy="3246120"/>
          </a:xfrm>
          <a:prstGeom prst="roundRect">
            <a:avLst>
              <a:gd name="adj" fmla="val 2787"/>
            </a:avLst>
          </a:prstGeom>
          <a:solidFill>
            <a:srgbClr val="FFFFFF"/>
          </a:solidFill>
          <a:ln w="12700">
            <a:solidFill>
              <a:srgbClr val="E0DCD3"/>
            </a:solidFill>
            <a:prstDash val="solid"/>
          </a:ln>
          <a:effectLst>
            <a:outerShdw blurRad="76200" dist="25400" dir="5400000" algn="bl" rotWithShape="0">
              <a:srgbClr val="000000">
                <a:alpha val="12000"/>
              </a:srgbClr>
            </a:outerShdw>
          </a:effectLst>
        </p:spPr>
        <p:txBody>
          <a:bodyPr/>
          <a:lstStyle/>
          <a:p>
            <a:endParaRPr lang="en-US"/>
          </a:p>
        </p:txBody>
      </p:sp>
      <p:sp>
        <p:nvSpPr>
          <p:cNvPr id="11" name="Shape 8"/>
          <p:cNvSpPr/>
          <p:nvPr/>
        </p:nvSpPr>
        <p:spPr>
          <a:xfrm>
            <a:off x="365760" y="1097280"/>
            <a:ext cx="2624328" cy="566928"/>
          </a:xfrm>
          <a:prstGeom prst="roundRect">
            <a:avLst>
              <a:gd name="adj" fmla="val 12903"/>
            </a:avLst>
          </a:prstGeom>
          <a:solidFill>
            <a:srgbClr val="BF2D2E"/>
          </a:solidFill>
          <a:ln/>
        </p:spPr>
        <p:txBody>
          <a:bodyPr/>
          <a:lstStyle/>
          <a:p>
            <a:endParaRPr lang="en-US"/>
          </a:p>
        </p:txBody>
      </p:sp>
      <p:sp>
        <p:nvSpPr>
          <p:cNvPr id="12" name="Shape 9"/>
          <p:cNvSpPr/>
          <p:nvPr/>
        </p:nvSpPr>
        <p:spPr>
          <a:xfrm>
            <a:off x="365760" y="1380744"/>
            <a:ext cx="2624328" cy="283464"/>
          </a:xfrm>
          <a:prstGeom prst="rect">
            <a:avLst/>
          </a:prstGeom>
          <a:solidFill>
            <a:srgbClr val="BF2D2E"/>
          </a:solidFill>
          <a:ln/>
        </p:spPr>
        <p:txBody>
          <a:bodyPr/>
          <a:lstStyle/>
          <a:p>
            <a:endParaRPr lang="en-US"/>
          </a:p>
        </p:txBody>
      </p:sp>
      <p:sp>
        <p:nvSpPr>
          <p:cNvPr id="13" name="Text 10"/>
          <p:cNvSpPr/>
          <p:nvPr/>
        </p:nvSpPr>
        <p:spPr>
          <a:xfrm>
            <a:off x="457200" y="1097280"/>
            <a:ext cx="2441448" cy="566928"/>
          </a:xfrm>
          <a:prstGeom prst="rect">
            <a:avLst/>
          </a:prstGeom>
          <a:noFill/>
          <a:ln/>
        </p:spPr>
        <p:txBody>
          <a:bodyPr wrap="square" lIns="0" tIns="0" rIns="0" bIns="0" rtlCol="0" anchor="ctr"/>
          <a:lstStyle/>
          <a:p>
            <a:pPr marL="0" indent="0" algn="ctr">
              <a:buNone/>
            </a:pPr>
            <a:r>
              <a:rPr lang="en-US" sz="1400" b="1" kern="0" spc="50" dirty="0">
                <a:solidFill>
                  <a:srgbClr val="FFFFFF"/>
                </a:solidFill>
                <a:latin typeface="Calibri" pitchFamily="34" charset="0"/>
                <a:ea typeface="Calibri" pitchFamily="34" charset="-122"/>
                <a:cs typeface="Calibri" pitchFamily="34" charset="-120"/>
              </a:rPr>
              <a:t>EARLY IN THE SEMESTER</a:t>
            </a:r>
            <a:endParaRPr lang="en-US" sz="1400" dirty="0"/>
          </a:p>
        </p:txBody>
      </p:sp>
      <p:sp>
        <p:nvSpPr>
          <p:cNvPr id="14" name="Text 11"/>
          <p:cNvSpPr/>
          <p:nvPr/>
        </p:nvSpPr>
        <p:spPr>
          <a:xfrm>
            <a:off x="566928" y="1828800"/>
            <a:ext cx="2221992" cy="868680"/>
          </a:xfrm>
          <a:prstGeom prst="rect">
            <a:avLst/>
          </a:prstGeom>
          <a:noFill/>
          <a:ln/>
        </p:spPr>
        <p:txBody>
          <a:bodyPr wrap="square" lIns="0" tIns="0" rIns="0" bIns="0" rtlCol="0" anchor="t"/>
          <a:lstStyle/>
          <a:p>
            <a:pPr marL="0" indent="0" algn="l">
              <a:buNone/>
            </a:pPr>
            <a:r>
              <a:rPr lang="en-US" sz="1200" i="1" dirty="0">
                <a:solidFill>
                  <a:srgbClr val="6E6E6E"/>
                </a:solidFill>
                <a:latin typeface="Calibri" pitchFamily="34" charset="0"/>
                <a:ea typeface="Calibri" pitchFamily="34" charset="-122"/>
                <a:cs typeface="Calibri" pitchFamily="34" charset="-120"/>
              </a:rPr>
              <a:t>Get comfortable with case analysis and build good habits for class prep.</a:t>
            </a:r>
            <a:endParaRPr lang="en-US" sz="1200" dirty="0"/>
          </a:p>
        </p:txBody>
      </p:sp>
      <p:sp>
        <p:nvSpPr>
          <p:cNvPr id="15" name="Shape 12"/>
          <p:cNvSpPr/>
          <p:nvPr/>
        </p:nvSpPr>
        <p:spPr>
          <a:xfrm>
            <a:off x="566928" y="2794632"/>
            <a:ext cx="91440" cy="91440"/>
          </a:xfrm>
          <a:prstGeom prst="ellipse">
            <a:avLst/>
          </a:prstGeom>
          <a:solidFill>
            <a:srgbClr val="BF2D2E"/>
          </a:solidFill>
          <a:ln/>
        </p:spPr>
        <p:txBody>
          <a:bodyPr/>
          <a:lstStyle/>
          <a:p>
            <a:endParaRPr lang="en-US"/>
          </a:p>
        </p:txBody>
      </p:sp>
      <p:sp>
        <p:nvSpPr>
          <p:cNvPr id="16" name="Text 13"/>
          <p:cNvSpPr/>
          <p:nvPr/>
        </p:nvSpPr>
        <p:spPr>
          <a:xfrm>
            <a:off x="731520" y="2734056"/>
            <a:ext cx="2057400" cy="384048"/>
          </a:xfrm>
          <a:prstGeom prst="rect">
            <a:avLst/>
          </a:prstGeom>
          <a:noFill/>
          <a:ln/>
        </p:spPr>
        <p:txBody>
          <a:bodyPr wrap="square" lIns="0" tIns="0" rIns="0" bIns="0" rtlCol="0" anchor="t"/>
          <a:lstStyle/>
          <a:p>
            <a:pPr marL="0" indent="0" algn="l">
              <a:buNone/>
            </a:pPr>
            <a:r>
              <a:rPr lang="en-US" sz="1250" b="1" dirty="0">
                <a:solidFill>
                  <a:srgbClr val="2A2A2A"/>
                </a:solidFill>
                <a:latin typeface="Calibri" pitchFamily="34" charset="0"/>
                <a:ea typeface="Calibri" pitchFamily="34" charset="-122"/>
                <a:cs typeface="Calibri" pitchFamily="34" charset="-120"/>
              </a:rPr>
              <a:t>Casenote Legal Briefs</a:t>
            </a:r>
            <a:endParaRPr lang="en-US" sz="1250" dirty="0"/>
          </a:p>
        </p:txBody>
      </p:sp>
      <p:sp>
        <p:nvSpPr>
          <p:cNvPr id="17" name="Shape 14"/>
          <p:cNvSpPr/>
          <p:nvPr/>
        </p:nvSpPr>
        <p:spPr>
          <a:xfrm>
            <a:off x="566928" y="3251832"/>
            <a:ext cx="91440" cy="91440"/>
          </a:xfrm>
          <a:prstGeom prst="ellipse">
            <a:avLst/>
          </a:prstGeom>
          <a:solidFill>
            <a:srgbClr val="BF2D2E"/>
          </a:solidFill>
          <a:ln/>
        </p:spPr>
        <p:txBody>
          <a:bodyPr/>
          <a:lstStyle/>
          <a:p>
            <a:endParaRPr lang="en-US"/>
          </a:p>
        </p:txBody>
      </p:sp>
      <p:sp>
        <p:nvSpPr>
          <p:cNvPr id="18" name="Text 15"/>
          <p:cNvSpPr/>
          <p:nvPr/>
        </p:nvSpPr>
        <p:spPr>
          <a:xfrm>
            <a:off x="731520" y="3191256"/>
            <a:ext cx="2057400" cy="384048"/>
          </a:xfrm>
          <a:prstGeom prst="rect">
            <a:avLst/>
          </a:prstGeom>
          <a:noFill/>
          <a:ln/>
        </p:spPr>
        <p:txBody>
          <a:bodyPr wrap="square" lIns="0" tIns="0" rIns="0" bIns="0" rtlCol="0" anchor="t"/>
          <a:lstStyle/>
          <a:p>
            <a:pPr marL="0" indent="0" algn="l">
              <a:buNone/>
            </a:pPr>
            <a:r>
              <a:rPr lang="en-US" sz="1250" b="1" dirty="0">
                <a:solidFill>
                  <a:srgbClr val="2A2A2A"/>
                </a:solidFill>
                <a:latin typeface="Calibri" pitchFamily="34" charset="0"/>
                <a:ea typeface="Calibri" pitchFamily="34" charset="-122"/>
                <a:cs typeface="Calibri" pitchFamily="34" charset="-120"/>
              </a:rPr>
              <a:t>Emanuel Law Outlines</a:t>
            </a:r>
            <a:endParaRPr lang="en-US" sz="1250" dirty="0"/>
          </a:p>
        </p:txBody>
      </p:sp>
      <p:sp>
        <p:nvSpPr>
          <p:cNvPr id="19" name="Shape 16"/>
          <p:cNvSpPr/>
          <p:nvPr/>
        </p:nvSpPr>
        <p:spPr>
          <a:xfrm>
            <a:off x="566928" y="3709032"/>
            <a:ext cx="91440" cy="91440"/>
          </a:xfrm>
          <a:prstGeom prst="ellipse">
            <a:avLst/>
          </a:prstGeom>
          <a:solidFill>
            <a:srgbClr val="BF2D2E"/>
          </a:solidFill>
          <a:ln/>
        </p:spPr>
        <p:txBody>
          <a:bodyPr/>
          <a:lstStyle/>
          <a:p>
            <a:endParaRPr lang="en-US"/>
          </a:p>
        </p:txBody>
      </p:sp>
      <p:sp>
        <p:nvSpPr>
          <p:cNvPr id="20" name="Text 17"/>
          <p:cNvSpPr/>
          <p:nvPr/>
        </p:nvSpPr>
        <p:spPr>
          <a:xfrm>
            <a:off x="731520" y="3648456"/>
            <a:ext cx="2057400" cy="384048"/>
          </a:xfrm>
          <a:prstGeom prst="rect">
            <a:avLst/>
          </a:prstGeom>
          <a:noFill/>
          <a:ln/>
        </p:spPr>
        <p:txBody>
          <a:bodyPr wrap="square" lIns="0" tIns="0" rIns="0" bIns="0" rtlCol="0" anchor="t"/>
          <a:lstStyle/>
          <a:p>
            <a:pPr marL="0" indent="0" algn="l">
              <a:buNone/>
            </a:pPr>
            <a:r>
              <a:rPr lang="en-US" sz="1250" b="1" dirty="0">
                <a:solidFill>
                  <a:srgbClr val="2A2A2A"/>
                </a:solidFill>
                <a:latin typeface="Calibri" pitchFamily="34" charset="0"/>
                <a:ea typeface="Calibri" pitchFamily="34" charset="-122"/>
                <a:cs typeface="Calibri" pitchFamily="34" charset="-120"/>
              </a:rPr>
              <a:t>Examples &amp; Explanations</a:t>
            </a:r>
            <a:endParaRPr lang="en-US" sz="1250" dirty="0"/>
          </a:p>
        </p:txBody>
      </p:sp>
      <p:sp>
        <p:nvSpPr>
          <p:cNvPr id="21" name="Shape 18"/>
          <p:cNvSpPr/>
          <p:nvPr/>
        </p:nvSpPr>
        <p:spPr>
          <a:xfrm>
            <a:off x="3209544" y="1097280"/>
            <a:ext cx="2624328" cy="3246120"/>
          </a:xfrm>
          <a:prstGeom prst="roundRect">
            <a:avLst>
              <a:gd name="adj" fmla="val 2787"/>
            </a:avLst>
          </a:prstGeom>
          <a:solidFill>
            <a:srgbClr val="FFFFFF"/>
          </a:solidFill>
          <a:ln w="12700">
            <a:solidFill>
              <a:srgbClr val="E0DCD3"/>
            </a:solidFill>
            <a:prstDash val="solid"/>
          </a:ln>
          <a:effectLst>
            <a:outerShdw blurRad="76200" dist="25400" dir="5400000" algn="bl" rotWithShape="0">
              <a:srgbClr val="000000">
                <a:alpha val="12000"/>
              </a:srgbClr>
            </a:outerShdw>
          </a:effectLst>
        </p:spPr>
        <p:txBody>
          <a:bodyPr/>
          <a:lstStyle/>
          <a:p>
            <a:endParaRPr lang="en-US"/>
          </a:p>
        </p:txBody>
      </p:sp>
      <p:sp>
        <p:nvSpPr>
          <p:cNvPr id="22" name="Shape 19"/>
          <p:cNvSpPr/>
          <p:nvPr/>
        </p:nvSpPr>
        <p:spPr>
          <a:xfrm>
            <a:off x="3209544" y="1097280"/>
            <a:ext cx="2624328" cy="566928"/>
          </a:xfrm>
          <a:prstGeom prst="roundRect">
            <a:avLst>
              <a:gd name="adj" fmla="val 12903"/>
            </a:avLst>
          </a:prstGeom>
          <a:solidFill>
            <a:srgbClr val="1A1A2E"/>
          </a:solidFill>
          <a:ln/>
        </p:spPr>
        <p:txBody>
          <a:bodyPr/>
          <a:lstStyle/>
          <a:p>
            <a:endParaRPr lang="en-US"/>
          </a:p>
        </p:txBody>
      </p:sp>
      <p:sp>
        <p:nvSpPr>
          <p:cNvPr id="23" name="Shape 20"/>
          <p:cNvSpPr/>
          <p:nvPr/>
        </p:nvSpPr>
        <p:spPr>
          <a:xfrm>
            <a:off x="3209544" y="1380744"/>
            <a:ext cx="2624328" cy="283464"/>
          </a:xfrm>
          <a:prstGeom prst="rect">
            <a:avLst/>
          </a:prstGeom>
          <a:solidFill>
            <a:srgbClr val="1A1A2E"/>
          </a:solidFill>
          <a:ln/>
        </p:spPr>
        <p:txBody>
          <a:bodyPr/>
          <a:lstStyle/>
          <a:p>
            <a:endParaRPr lang="en-US"/>
          </a:p>
        </p:txBody>
      </p:sp>
      <p:sp>
        <p:nvSpPr>
          <p:cNvPr id="24" name="Text 21"/>
          <p:cNvSpPr/>
          <p:nvPr/>
        </p:nvSpPr>
        <p:spPr>
          <a:xfrm>
            <a:off x="3300984" y="1097280"/>
            <a:ext cx="2441448" cy="566928"/>
          </a:xfrm>
          <a:prstGeom prst="rect">
            <a:avLst/>
          </a:prstGeom>
          <a:noFill/>
          <a:ln/>
        </p:spPr>
        <p:txBody>
          <a:bodyPr wrap="square" lIns="0" tIns="0" rIns="0" bIns="0" rtlCol="0" anchor="ctr"/>
          <a:lstStyle/>
          <a:p>
            <a:pPr marL="0" indent="0" algn="ctr">
              <a:buNone/>
            </a:pPr>
            <a:r>
              <a:rPr lang="en-US" sz="1400" b="1" kern="0" spc="50" dirty="0">
                <a:solidFill>
                  <a:srgbClr val="F2D384"/>
                </a:solidFill>
                <a:latin typeface="Calibri" pitchFamily="34" charset="0"/>
                <a:ea typeface="Calibri" pitchFamily="34" charset="-122"/>
                <a:cs typeface="Calibri" pitchFamily="34" charset="-120"/>
              </a:rPr>
              <a:t>MID-SEMESTER</a:t>
            </a:r>
            <a:endParaRPr lang="en-US" sz="1400" dirty="0"/>
          </a:p>
        </p:txBody>
      </p:sp>
      <p:sp>
        <p:nvSpPr>
          <p:cNvPr id="25" name="Text 22"/>
          <p:cNvSpPr/>
          <p:nvPr/>
        </p:nvSpPr>
        <p:spPr>
          <a:xfrm>
            <a:off x="3410712" y="1828800"/>
            <a:ext cx="2221992" cy="868680"/>
          </a:xfrm>
          <a:prstGeom prst="rect">
            <a:avLst/>
          </a:prstGeom>
          <a:noFill/>
          <a:ln/>
        </p:spPr>
        <p:txBody>
          <a:bodyPr wrap="square" lIns="0" tIns="0" rIns="0" bIns="0" rtlCol="0" anchor="t"/>
          <a:lstStyle/>
          <a:p>
            <a:pPr marL="0" indent="0" algn="l">
              <a:buNone/>
            </a:pPr>
            <a:r>
              <a:rPr lang="en-US" sz="1200" i="1" dirty="0">
                <a:solidFill>
                  <a:srgbClr val="6E6E6E"/>
                </a:solidFill>
                <a:latin typeface="Calibri" pitchFamily="34" charset="0"/>
                <a:ea typeface="Calibri" pitchFamily="34" charset="-122"/>
                <a:cs typeface="Calibri" pitchFamily="34" charset="-120"/>
              </a:rPr>
              <a:t>Consolidate what you have learned and test your understanding as the pace picks up.</a:t>
            </a:r>
            <a:endParaRPr lang="en-US" sz="1200" dirty="0"/>
          </a:p>
        </p:txBody>
      </p:sp>
      <p:sp>
        <p:nvSpPr>
          <p:cNvPr id="26" name="Shape 23"/>
          <p:cNvSpPr/>
          <p:nvPr/>
        </p:nvSpPr>
        <p:spPr>
          <a:xfrm>
            <a:off x="3410712" y="2794632"/>
            <a:ext cx="91440" cy="91440"/>
          </a:xfrm>
          <a:prstGeom prst="ellipse">
            <a:avLst/>
          </a:prstGeom>
          <a:solidFill>
            <a:srgbClr val="D4AC70"/>
          </a:solidFill>
          <a:ln/>
        </p:spPr>
        <p:txBody>
          <a:bodyPr/>
          <a:lstStyle/>
          <a:p>
            <a:endParaRPr lang="en-US"/>
          </a:p>
        </p:txBody>
      </p:sp>
      <p:sp>
        <p:nvSpPr>
          <p:cNvPr id="27" name="Text 24"/>
          <p:cNvSpPr/>
          <p:nvPr/>
        </p:nvSpPr>
        <p:spPr>
          <a:xfrm>
            <a:off x="3575304" y="2734056"/>
            <a:ext cx="2057400" cy="384048"/>
          </a:xfrm>
          <a:prstGeom prst="rect">
            <a:avLst/>
          </a:prstGeom>
          <a:noFill/>
          <a:ln/>
        </p:spPr>
        <p:txBody>
          <a:bodyPr wrap="square" lIns="0" tIns="0" rIns="0" bIns="0" rtlCol="0" anchor="t"/>
          <a:lstStyle/>
          <a:p>
            <a:pPr marL="0" indent="0" algn="l">
              <a:buNone/>
            </a:pPr>
            <a:r>
              <a:rPr lang="en-US" sz="1250" b="1" dirty="0">
                <a:solidFill>
                  <a:srgbClr val="2A2A2A"/>
                </a:solidFill>
                <a:latin typeface="Calibri" pitchFamily="34" charset="0"/>
                <a:ea typeface="Calibri" pitchFamily="34" charset="-122"/>
                <a:cs typeface="Calibri" pitchFamily="34" charset="-120"/>
              </a:rPr>
              <a:t>The Glannon Guides</a:t>
            </a:r>
            <a:endParaRPr lang="en-US" sz="1250" dirty="0"/>
          </a:p>
        </p:txBody>
      </p:sp>
      <p:sp>
        <p:nvSpPr>
          <p:cNvPr id="28" name="Shape 25"/>
          <p:cNvSpPr/>
          <p:nvPr/>
        </p:nvSpPr>
        <p:spPr>
          <a:xfrm>
            <a:off x="3410712" y="3251832"/>
            <a:ext cx="91440" cy="91440"/>
          </a:xfrm>
          <a:prstGeom prst="ellipse">
            <a:avLst/>
          </a:prstGeom>
          <a:solidFill>
            <a:srgbClr val="D4AC70"/>
          </a:solidFill>
          <a:ln/>
        </p:spPr>
        <p:txBody>
          <a:bodyPr/>
          <a:lstStyle/>
          <a:p>
            <a:endParaRPr lang="en-US"/>
          </a:p>
        </p:txBody>
      </p:sp>
      <p:sp>
        <p:nvSpPr>
          <p:cNvPr id="29" name="Text 26"/>
          <p:cNvSpPr/>
          <p:nvPr/>
        </p:nvSpPr>
        <p:spPr>
          <a:xfrm>
            <a:off x="3575304" y="3191256"/>
            <a:ext cx="2057400" cy="384048"/>
          </a:xfrm>
          <a:prstGeom prst="rect">
            <a:avLst/>
          </a:prstGeom>
          <a:noFill/>
          <a:ln/>
        </p:spPr>
        <p:txBody>
          <a:bodyPr wrap="square" lIns="0" tIns="0" rIns="0" bIns="0" rtlCol="0" anchor="t"/>
          <a:lstStyle/>
          <a:p>
            <a:pPr marL="0" indent="0" algn="l">
              <a:buNone/>
            </a:pPr>
            <a:r>
              <a:rPr lang="en-US" sz="1250" b="1" dirty="0">
                <a:solidFill>
                  <a:srgbClr val="2A2A2A"/>
                </a:solidFill>
                <a:latin typeface="Calibri" pitchFamily="34" charset="0"/>
                <a:ea typeface="Calibri" pitchFamily="34" charset="-122"/>
                <a:cs typeface="Calibri" pitchFamily="34" charset="-120"/>
              </a:rPr>
              <a:t>Inside Series</a:t>
            </a:r>
            <a:endParaRPr lang="en-US" sz="1250" dirty="0"/>
          </a:p>
        </p:txBody>
      </p:sp>
      <p:sp>
        <p:nvSpPr>
          <p:cNvPr id="30" name="Shape 27"/>
          <p:cNvSpPr/>
          <p:nvPr/>
        </p:nvSpPr>
        <p:spPr>
          <a:xfrm>
            <a:off x="3410712" y="3709032"/>
            <a:ext cx="91440" cy="91440"/>
          </a:xfrm>
          <a:prstGeom prst="ellipse">
            <a:avLst/>
          </a:prstGeom>
          <a:solidFill>
            <a:srgbClr val="D4AC70"/>
          </a:solidFill>
          <a:ln/>
        </p:spPr>
        <p:txBody>
          <a:bodyPr/>
          <a:lstStyle/>
          <a:p>
            <a:endParaRPr lang="en-US"/>
          </a:p>
        </p:txBody>
      </p:sp>
      <p:sp>
        <p:nvSpPr>
          <p:cNvPr id="31" name="Text 28"/>
          <p:cNvSpPr/>
          <p:nvPr/>
        </p:nvSpPr>
        <p:spPr>
          <a:xfrm>
            <a:off x="3575304" y="3648456"/>
            <a:ext cx="2057400" cy="384048"/>
          </a:xfrm>
          <a:prstGeom prst="rect">
            <a:avLst/>
          </a:prstGeom>
          <a:noFill/>
          <a:ln/>
        </p:spPr>
        <p:txBody>
          <a:bodyPr wrap="square" lIns="0" tIns="0" rIns="0" bIns="0" rtlCol="0" anchor="t"/>
          <a:lstStyle/>
          <a:p>
            <a:pPr marL="0" indent="0" algn="l">
              <a:buNone/>
            </a:pPr>
            <a:r>
              <a:rPr lang="en-US" sz="1250" b="1" dirty="0">
                <a:solidFill>
                  <a:srgbClr val="2A2A2A"/>
                </a:solidFill>
                <a:latin typeface="Calibri" pitchFamily="34" charset="0"/>
                <a:ea typeface="Calibri" pitchFamily="34" charset="-122"/>
                <a:cs typeface="Calibri" pitchFamily="34" charset="-120"/>
              </a:rPr>
              <a:t>In Other Words Audio &amp; Video Series</a:t>
            </a:r>
            <a:endParaRPr lang="en-US" sz="1250" dirty="0"/>
          </a:p>
        </p:txBody>
      </p:sp>
      <p:sp>
        <p:nvSpPr>
          <p:cNvPr id="32" name="Shape 29"/>
          <p:cNvSpPr/>
          <p:nvPr/>
        </p:nvSpPr>
        <p:spPr>
          <a:xfrm>
            <a:off x="6053328" y="1097280"/>
            <a:ext cx="2624328" cy="3246120"/>
          </a:xfrm>
          <a:prstGeom prst="roundRect">
            <a:avLst>
              <a:gd name="adj" fmla="val 2787"/>
            </a:avLst>
          </a:prstGeom>
          <a:solidFill>
            <a:srgbClr val="FFFFFF"/>
          </a:solidFill>
          <a:ln w="12700">
            <a:solidFill>
              <a:srgbClr val="E0DCD3"/>
            </a:solidFill>
            <a:prstDash val="solid"/>
          </a:ln>
          <a:effectLst>
            <a:outerShdw blurRad="76200" dist="25400" dir="5400000" algn="bl" rotWithShape="0">
              <a:srgbClr val="000000">
                <a:alpha val="12000"/>
              </a:srgbClr>
            </a:outerShdw>
          </a:effectLst>
        </p:spPr>
        <p:txBody>
          <a:bodyPr/>
          <a:lstStyle/>
          <a:p>
            <a:endParaRPr lang="en-US"/>
          </a:p>
        </p:txBody>
      </p:sp>
      <p:sp>
        <p:nvSpPr>
          <p:cNvPr id="33" name="Shape 30"/>
          <p:cNvSpPr/>
          <p:nvPr/>
        </p:nvSpPr>
        <p:spPr>
          <a:xfrm>
            <a:off x="6053328" y="1097280"/>
            <a:ext cx="2624328" cy="566928"/>
          </a:xfrm>
          <a:prstGeom prst="roundRect">
            <a:avLst>
              <a:gd name="adj" fmla="val 12903"/>
            </a:avLst>
          </a:prstGeom>
          <a:solidFill>
            <a:srgbClr val="31BEBD"/>
          </a:solidFill>
          <a:ln/>
        </p:spPr>
        <p:txBody>
          <a:bodyPr/>
          <a:lstStyle/>
          <a:p>
            <a:endParaRPr lang="en-US"/>
          </a:p>
        </p:txBody>
      </p:sp>
      <p:sp>
        <p:nvSpPr>
          <p:cNvPr id="34" name="Shape 31"/>
          <p:cNvSpPr/>
          <p:nvPr/>
        </p:nvSpPr>
        <p:spPr>
          <a:xfrm>
            <a:off x="6053328" y="1380744"/>
            <a:ext cx="2624328" cy="283464"/>
          </a:xfrm>
          <a:prstGeom prst="rect">
            <a:avLst/>
          </a:prstGeom>
          <a:solidFill>
            <a:srgbClr val="31BEBD"/>
          </a:solidFill>
          <a:ln/>
        </p:spPr>
        <p:txBody>
          <a:bodyPr/>
          <a:lstStyle/>
          <a:p>
            <a:endParaRPr lang="en-US"/>
          </a:p>
        </p:txBody>
      </p:sp>
      <p:sp>
        <p:nvSpPr>
          <p:cNvPr id="35" name="Text 32"/>
          <p:cNvSpPr/>
          <p:nvPr/>
        </p:nvSpPr>
        <p:spPr>
          <a:xfrm>
            <a:off x="6144768" y="1097280"/>
            <a:ext cx="2441448" cy="566928"/>
          </a:xfrm>
          <a:prstGeom prst="rect">
            <a:avLst/>
          </a:prstGeom>
          <a:noFill/>
          <a:ln/>
        </p:spPr>
        <p:txBody>
          <a:bodyPr wrap="square" lIns="0" tIns="0" rIns="0" bIns="0" rtlCol="0" anchor="ctr"/>
          <a:lstStyle/>
          <a:p>
            <a:pPr marL="0" indent="0" algn="ctr">
              <a:buNone/>
            </a:pPr>
            <a:r>
              <a:rPr lang="en-US" sz="1400" b="1" kern="0" spc="50" dirty="0">
                <a:solidFill>
                  <a:srgbClr val="1A1A2E"/>
                </a:solidFill>
                <a:latin typeface="Calibri" pitchFamily="34" charset="0"/>
                <a:ea typeface="Calibri" pitchFamily="34" charset="-122"/>
                <a:cs typeface="Calibri" pitchFamily="34" charset="-120"/>
              </a:rPr>
              <a:t>EXAM PREP</a:t>
            </a:r>
            <a:endParaRPr lang="en-US" sz="1400" dirty="0"/>
          </a:p>
        </p:txBody>
      </p:sp>
      <p:sp>
        <p:nvSpPr>
          <p:cNvPr id="36" name="Text 33"/>
          <p:cNvSpPr/>
          <p:nvPr/>
        </p:nvSpPr>
        <p:spPr>
          <a:xfrm>
            <a:off x="6254496" y="1828800"/>
            <a:ext cx="2221992" cy="868680"/>
          </a:xfrm>
          <a:prstGeom prst="rect">
            <a:avLst/>
          </a:prstGeom>
          <a:noFill/>
          <a:ln/>
        </p:spPr>
        <p:txBody>
          <a:bodyPr wrap="square" lIns="0" tIns="0" rIns="0" bIns="0" rtlCol="0" anchor="t"/>
          <a:lstStyle/>
          <a:p>
            <a:pPr marL="0" indent="0" algn="l">
              <a:buNone/>
            </a:pPr>
            <a:r>
              <a:rPr lang="en-US" sz="1200" i="1" dirty="0">
                <a:solidFill>
                  <a:srgbClr val="6E6E6E"/>
                </a:solidFill>
                <a:latin typeface="Calibri" pitchFamily="34" charset="0"/>
                <a:ea typeface="Calibri" pitchFamily="34" charset="-122"/>
                <a:cs typeface="Calibri" pitchFamily="34" charset="-120"/>
              </a:rPr>
              <a:t>Practice under real exam conditions and review everything, fast.</a:t>
            </a:r>
            <a:endParaRPr lang="en-US" sz="1200" dirty="0"/>
          </a:p>
        </p:txBody>
      </p:sp>
      <p:sp>
        <p:nvSpPr>
          <p:cNvPr id="37" name="Shape 34"/>
          <p:cNvSpPr/>
          <p:nvPr/>
        </p:nvSpPr>
        <p:spPr>
          <a:xfrm>
            <a:off x="6254496" y="2794632"/>
            <a:ext cx="91440" cy="91440"/>
          </a:xfrm>
          <a:prstGeom prst="ellipse">
            <a:avLst/>
          </a:prstGeom>
          <a:solidFill>
            <a:srgbClr val="31BEBD"/>
          </a:solidFill>
          <a:ln/>
        </p:spPr>
        <p:txBody>
          <a:bodyPr/>
          <a:lstStyle/>
          <a:p>
            <a:endParaRPr lang="en-US"/>
          </a:p>
        </p:txBody>
      </p:sp>
      <p:sp>
        <p:nvSpPr>
          <p:cNvPr id="38" name="Text 35"/>
          <p:cNvSpPr/>
          <p:nvPr/>
        </p:nvSpPr>
        <p:spPr>
          <a:xfrm>
            <a:off x="6419088" y="2734056"/>
            <a:ext cx="2057400" cy="384048"/>
          </a:xfrm>
          <a:prstGeom prst="rect">
            <a:avLst/>
          </a:prstGeom>
          <a:noFill/>
          <a:ln/>
        </p:spPr>
        <p:txBody>
          <a:bodyPr wrap="square" lIns="0" tIns="0" rIns="0" bIns="0" rtlCol="0" anchor="t"/>
          <a:lstStyle/>
          <a:p>
            <a:pPr marL="0" indent="0" algn="l">
              <a:buNone/>
            </a:pPr>
            <a:r>
              <a:rPr lang="en-US" sz="1250" b="1" dirty="0">
                <a:solidFill>
                  <a:srgbClr val="2A2A2A"/>
                </a:solidFill>
                <a:latin typeface="Calibri" pitchFamily="34" charset="0"/>
                <a:ea typeface="Calibri" pitchFamily="34" charset="-122"/>
                <a:cs typeface="Calibri" pitchFamily="34" charset="-120"/>
              </a:rPr>
              <a:t>Friedman's Practice Series</a:t>
            </a:r>
            <a:endParaRPr lang="en-US" sz="1250" dirty="0"/>
          </a:p>
        </p:txBody>
      </p:sp>
      <p:sp>
        <p:nvSpPr>
          <p:cNvPr id="39" name="Shape 36"/>
          <p:cNvSpPr/>
          <p:nvPr/>
        </p:nvSpPr>
        <p:spPr>
          <a:xfrm>
            <a:off x="6254496" y="3251832"/>
            <a:ext cx="91440" cy="91440"/>
          </a:xfrm>
          <a:prstGeom prst="ellipse">
            <a:avLst/>
          </a:prstGeom>
          <a:solidFill>
            <a:srgbClr val="31BEBD"/>
          </a:solidFill>
          <a:ln/>
        </p:spPr>
        <p:txBody>
          <a:bodyPr/>
          <a:lstStyle/>
          <a:p>
            <a:endParaRPr lang="en-US"/>
          </a:p>
        </p:txBody>
      </p:sp>
      <p:sp>
        <p:nvSpPr>
          <p:cNvPr id="40" name="Text 37"/>
          <p:cNvSpPr/>
          <p:nvPr/>
        </p:nvSpPr>
        <p:spPr>
          <a:xfrm>
            <a:off x="6419088" y="3191256"/>
            <a:ext cx="2057400" cy="384048"/>
          </a:xfrm>
          <a:prstGeom prst="rect">
            <a:avLst/>
          </a:prstGeom>
          <a:noFill/>
          <a:ln/>
        </p:spPr>
        <p:txBody>
          <a:bodyPr wrap="square" lIns="0" tIns="0" rIns="0" bIns="0" rtlCol="0" anchor="t"/>
          <a:lstStyle/>
          <a:p>
            <a:pPr marL="0" indent="0" algn="l">
              <a:buNone/>
            </a:pPr>
            <a:r>
              <a:rPr lang="en-US" sz="1250" b="1" dirty="0">
                <a:solidFill>
                  <a:srgbClr val="2A2A2A"/>
                </a:solidFill>
                <a:latin typeface="Calibri" pitchFamily="34" charset="0"/>
                <a:ea typeface="Calibri" pitchFamily="34" charset="-122"/>
                <a:cs typeface="Calibri" pitchFamily="34" charset="-120"/>
              </a:rPr>
              <a:t>Emanuel CrunchTime</a:t>
            </a:r>
            <a:endParaRPr lang="en-US" sz="1250"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name="Slide 5">
    <p:bg>
      <p:bgPr>
        <a:solidFill>
          <a:srgbClr val="F8F6F2"/>
        </a:solidFill>
        <a:effectLst/>
      </p:bgPr>
    </p:bg>
    <p:spTree>
      <p:nvGrpSpPr>
        <p:cNvPr id="1" name=""/>
        <p:cNvGrpSpPr/>
        <p:nvPr/>
      </p:nvGrpSpPr>
      <p:grpSpPr>
        <a:xfrm>
          <a:off x="0" y="0"/>
          <a:ext cx="0" cy="0"/>
          <a:chOff x="0" y="0"/>
          <a:chExt cx="0" cy="0"/>
        </a:xfrm>
      </p:grpSpPr>
      <p:sp>
        <p:nvSpPr>
          <p:cNvPr id="2" name="Shape 0"/>
          <p:cNvSpPr/>
          <p:nvPr/>
        </p:nvSpPr>
        <p:spPr>
          <a:xfrm>
            <a:off x="0" y="0"/>
            <a:ext cx="9144000" cy="863559"/>
          </a:xfrm>
          <a:prstGeom prst="rect">
            <a:avLst/>
          </a:prstGeom>
          <a:solidFill>
            <a:srgbClr val="BF2D2E"/>
          </a:solidFill>
          <a:ln/>
        </p:spPr>
        <p:txBody>
          <a:bodyPr/>
          <a:lstStyle/>
          <a:p>
            <a:endParaRPr lang="en-US"/>
          </a:p>
        </p:txBody>
      </p:sp>
      <p:sp>
        <p:nvSpPr>
          <p:cNvPr id="3" name="Text 1"/>
          <p:cNvSpPr/>
          <p:nvPr/>
        </p:nvSpPr>
        <p:spPr>
          <a:xfrm>
            <a:off x="365760" y="82296"/>
            <a:ext cx="6126480" cy="457200"/>
          </a:xfrm>
          <a:prstGeom prst="rect">
            <a:avLst/>
          </a:prstGeom>
          <a:noFill/>
          <a:ln/>
        </p:spPr>
        <p:txBody>
          <a:bodyPr wrap="square" lIns="0" tIns="0" rIns="0" bIns="0" rtlCol="0" anchor="ctr"/>
          <a:lstStyle/>
          <a:p>
            <a:pPr marL="0" indent="0" algn="l">
              <a:buNone/>
            </a:pPr>
            <a:r>
              <a:rPr lang="en-US" sz="2500" b="1" dirty="0">
                <a:solidFill>
                  <a:srgbClr val="FFFFFF"/>
                </a:solidFill>
                <a:latin typeface="Cambria" pitchFamily="34" charset="0"/>
                <a:ea typeface="Cambria" pitchFamily="34" charset="-122"/>
                <a:cs typeface="Cambria" pitchFamily="34" charset="-120"/>
              </a:rPr>
              <a:t>Casenote Legal Briefs</a:t>
            </a:r>
            <a:endParaRPr lang="en-US" sz="2500" dirty="0"/>
          </a:p>
        </p:txBody>
      </p:sp>
      <p:sp>
        <p:nvSpPr>
          <p:cNvPr id="4" name="Text 2"/>
          <p:cNvSpPr/>
          <p:nvPr/>
        </p:nvSpPr>
        <p:spPr>
          <a:xfrm>
            <a:off x="365760" y="576072"/>
            <a:ext cx="6126480" cy="237744"/>
          </a:xfrm>
          <a:prstGeom prst="rect">
            <a:avLst/>
          </a:prstGeom>
          <a:noFill/>
          <a:ln/>
        </p:spPr>
        <p:txBody>
          <a:bodyPr wrap="square" lIns="0" tIns="0" rIns="0" bIns="0" rtlCol="0" anchor="ctr"/>
          <a:lstStyle/>
          <a:p>
            <a:pPr marL="0" indent="0" algn="l">
              <a:buNone/>
            </a:pPr>
            <a:r>
              <a:rPr lang="en-US" sz="1200" dirty="0">
                <a:solidFill>
                  <a:srgbClr val="FFFFFF"/>
                </a:solidFill>
                <a:latin typeface="Calibri" pitchFamily="34" charset="0"/>
                <a:ea typeface="Calibri" pitchFamily="34" charset="-122"/>
                <a:cs typeface="Calibri" pitchFamily="34" charset="-120"/>
              </a:rPr>
              <a:t>Study Guide Series  ·  Early in the semester</a:t>
            </a:r>
            <a:endParaRPr lang="en-US" sz="1200" dirty="0"/>
          </a:p>
        </p:txBody>
      </p:sp>
      <p:sp>
        <p:nvSpPr>
          <p:cNvPr id="5" name="Shape 3"/>
          <p:cNvSpPr/>
          <p:nvPr/>
        </p:nvSpPr>
        <p:spPr>
          <a:xfrm>
            <a:off x="6647688" y="118872"/>
            <a:ext cx="2249424" cy="586290"/>
          </a:xfrm>
          <a:prstGeom prst="roundRect">
            <a:avLst>
              <a:gd name="adj" fmla="val 9358"/>
            </a:avLst>
          </a:prstGeom>
          <a:solidFill>
            <a:srgbClr val="FFFFFF">
              <a:alpha val="92000"/>
            </a:srgbClr>
          </a:solidFill>
          <a:ln/>
        </p:spPr>
        <p:txBody>
          <a:bodyPr/>
          <a:lstStyle/>
          <a:p>
            <a:endParaRPr lang="en-US"/>
          </a:p>
        </p:txBody>
      </p:sp>
      <p:pic>
        <p:nvPicPr>
          <p:cNvPr id="6" name="Image 0" descr="/home/claude/build/assets/aspen_logo.png"/>
          <p:cNvPicPr>
            <a:picLocks noChangeAspect="1"/>
          </p:cNvPicPr>
          <p:nvPr/>
        </p:nvPicPr>
        <p:blipFill>
          <a:blip r:embed="rId3"/>
          <a:stretch>
            <a:fillRect/>
          </a:stretch>
        </p:blipFill>
        <p:spPr>
          <a:xfrm>
            <a:off x="6729984" y="173736"/>
            <a:ext cx="2084832" cy="476562"/>
          </a:xfrm>
          <a:prstGeom prst="rect">
            <a:avLst/>
          </a:prstGeom>
        </p:spPr>
      </p:pic>
      <p:sp>
        <p:nvSpPr>
          <p:cNvPr id="7" name="Shape 4"/>
          <p:cNvSpPr/>
          <p:nvPr/>
        </p:nvSpPr>
        <p:spPr>
          <a:xfrm>
            <a:off x="0" y="4882896"/>
            <a:ext cx="9144000" cy="260604"/>
          </a:xfrm>
          <a:prstGeom prst="rect">
            <a:avLst/>
          </a:prstGeom>
          <a:solidFill>
            <a:srgbClr val="D4AC70"/>
          </a:solidFill>
          <a:ln/>
        </p:spPr>
        <p:txBody>
          <a:bodyPr/>
          <a:lstStyle/>
          <a:p>
            <a:endParaRPr lang="en-US"/>
          </a:p>
        </p:txBody>
      </p:sp>
      <p:sp>
        <p:nvSpPr>
          <p:cNvPr id="8" name="Text 5"/>
          <p:cNvSpPr/>
          <p:nvPr/>
        </p:nvSpPr>
        <p:spPr>
          <a:xfrm>
            <a:off x="274320" y="4882896"/>
            <a:ext cx="5486400" cy="260604"/>
          </a:xfrm>
          <a:prstGeom prst="rect">
            <a:avLst/>
          </a:prstGeom>
          <a:noFill/>
          <a:ln/>
        </p:spPr>
        <p:txBody>
          <a:bodyPr wrap="square" lIns="0" tIns="0" rIns="0" bIns="0" rtlCol="0" anchor="ctr"/>
          <a:lstStyle/>
          <a:p>
            <a:pPr marL="0" indent="0" algn="l">
              <a:buNone/>
            </a:pPr>
            <a:r>
              <a:rPr lang="en-US" sz="1050" b="1" dirty="0">
                <a:solidFill>
                  <a:srgbClr val="1A1A2E"/>
                </a:solidFill>
                <a:latin typeface="Calibri" pitchFamily="34" charset="0"/>
                <a:ea typeface="Calibri" pitchFamily="34" charset="-122"/>
                <a:cs typeface="Calibri" pitchFamily="34" charset="-120"/>
              </a:rPr>
              <a:t>Aspen Learning Library  |  Study Guide Series</a:t>
            </a:r>
            <a:endParaRPr lang="en-US" sz="1050" dirty="0"/>
          </a:p>
        </p:txBody>
      </p:sp>
      <p:sp>
        <p:nvSpPr>
          <p:cNvPr id="9" name="Text 6"/>
          <p:cNvSpPr/>
          <p:nvPr/>
        </p:nvSpPr>
        <p:spPr>
          <a:xfrm>
            <a:off x="8138160" y="4882896"/>
            <a:ext cx="731520" cy="260604"/>
          </a:xfrm>
          <a:prstGeom prst="rect">
            <a:avLst/>
          </a:prstGeom>
          <a:noFill/>
          <a:ln/>
        </p:spPr>
        <p:txBody>
          <a:bodyPr wrap="square" lIns="0" tIns="0" rIns="0" bIns="0" rtlCol="0" anchor="ctr"/>
          <a:lstStyle/>
          <a:p>
            <a:pPr marL="0" indent="0" algn="r">
              <a:buNone/>
            </a:pPr>
            <a:r>
              <a:rPr lang="en-US" sz="1050" b="1" dirty="0">
                <a:solidFill>
                  <a:srgbClr val="1A1A2E"/>
                </a:solidFill>
                <a:latin typeface="Calibri" pitchFamily="34" charset="0"/>
                <a:ea typeface="Calibri" pitchFamily="34" charset="-122"/>
                <a:cs typeface="Calibri" pitchFamily="34" charset="-120"/>
              </a:rPr>
              <a:t>4 / 17</a:t>
            </a:r>
            <a:endParaRPr lang="en-US" sz="1050" dirty="0"/>
          </a:p>
        </p:txBody>
      </p:sp>
      <p:sp>
        <p:nvSpPr>
          <p:cNvPr id="11" name="Text 7"/>
          <p:cNvSpPr/>
          <p:nvPr/>
        </p:nvSpPr>
        <p:spPr>
          <a:xfrm>
            <a:off x="365760" y="987552"/>
            <a:ext cx="3657600" cy="219456"/>
          </a:xfrm>
          <a:prstGeom prst="rect">
            <a:avLst/>
          </a:prstGeom>
          <a:noFill/>
          <a:ln/>
        </p:spPr>
        <p:txBody>
          <a:bodyPr wrap="square" lIns="0" tIns="0" rIns="0" bIns="0" rtlCol="0" anchor="ctr"/>
          <a:lstStyle/>
          <a:p>
            <a:pPr marL="0" indent="0" algn="l">
              <a:buNone/>
            </a:pPr>
            <a:r>
              <a:rPr lang="en-US" sz="1150" b="1" kern="0" spc="120" dirty="0">
                <a:solidFill>
                  <a:srgbClr val="BF2D2E"/>
                </a:solidFill>
                <a:latin typeface="Calibri" pitchFamily="34" charset="0"/>
                <a:ea typeface="Calibri" pitchFamily="34" charset="-122"/>
                <a:cs typeface="Calibri" pitchFamily="34" charset="-120"/>
              </a:rPr>
              <a:t>WHAT IT IS</a:t>
            </a:r>
            <a:endParaRPr lang="en-US" sz="1150" dirty="0"/>
          </a:p>
        </p:txBody>
      </p:sp>
      <p:sp>
        <p:nvSpPr>
          <p:cNvPr id="12" name="Text 8"/>
          <p:cNvSpPr/>
          <p:nvPr/>
        </p:nvSpPr>
        <p:spPr>
          <a:xfrm>
            <a:off x="365760" y="1234440"/>
            <a:ext cx="8412480" cy="868680"/>
          </a:xfrm>
          <a:prstGeom prst="rect">
            <a:avLst/>
          </a:prstGeom>
          <a:noFill/>
          <a:ln/>
        </p:spPr>
        <p:txBody>
          <a:bodyPr wrap="square" lIns="0" tIns="0" rIns="0" bIns="0" rtlCol="0" anchor="t"/>
          <a:lstStyle/>
          <a:p>
            <a:pPr marL="0" indent="0" algn="l">
              <a:lnSpc>
                <a:spcPct val="112000"/>
              </a:lnSpc>
              <a:buNone/>
            </a:pPr>
            <a:r>
              <a:rPr lang="en-US" sz="1300" dirty="0">
                <a:solidFill>
                  <a:srgbClr val="3A3A3A"/>
                </a:solidFill>
                <a:latin typeface="Calibri" pitchFamily="34" charset="0"/>
                <a:ea typeface="Calibri" pitchFamily="34" charset="-122"/>
                <a:cs typeface="Calibri" pitchFamily="34" charset="-120"/>
              </a:rPr>
              <a:t>Never get caught off guard by a cold call again. Casenote Legal Briefs covers the rule of law, key facts, and holding for well over 100 titles across nearly every subject.</a:t>
            </a:r>
            <a:endParaRPr lang="en-US" sz="1300" dirty="0"/>
          </a:p>
        </p:txBody>
      </p:sp>
      <p:sp>
        <p:nvSpPr>
          <p:cNvPr id="13" name="Shape 9"/>
          <p:cNvSpPr/>
          <p:nvPr/>
        </p:nvSpPr>
        <p:spPr>
          <a:xfrm>
            <a:off x="365760" y="2212848"/>
            <a:ext cx="3977640" cy="2450592"/>
          </a:xfrm>
          <a:prstGeom prst="roundRect">
            <a:avLst>
              <a:gd name="adj" fmla="val 2612"/>
            </a:avLst>
          </a:prstGeom>
          <a:solidFill>
            <a:srgbClr val="F1EEE7"/>
          </a:solidFill>
          <a:ln/>
        </p:spPr>
        <p:txBody>
          <a:bodyPr/>
          <a:lstStyle/>
          <a:p>
            <a:endParaRPr lang="en-US"/>
          </a:p>
        </p:txBody>
      </p:sp>
      <p:sp>
        <p:nvSpPr>
          <p:cNvPr id="14" name="Shape 10"/>
          <p:cNvSpPr/>
          <p:nvPr/>
        </p:nvSpPr>
        <p:spPr>
          <a:xfrm>
            <a:off x="4617720" y="2212848"/>
            <a:ext cx="4160520" cy="2450592"/>
          </a:xfrm>
          <a:prstGeom prst="roundRect">
            <a:avLst>
              <a:gd name="adj" fmla="val 2612"/>
            </a:avLst>
          </a:prstGeom>
          <a:solidFill>
            <a:srgbClr val="F1EEE7"/>
          </a:solidFill>
          <a:ln/>
        </p:spPr>
        <p:txBody>
          <a:bodyPr/>
          <a:lstStyle/>
          <a:p>
            <a:endParaRPr lang="en-US"/>
          </a:p>
        </p:txBody>
      </p:sp>
      <p:sp>
        <p:nvSpPr>
          <p:cNvPr id="15" name="Text 11"/>
          <p:cNvSpPr/>
          <p:nvPr/>
        </p:nvSpPr>
        <p:spPr>
          <a:xfrm>
            <a:off x="566928" y="2377440"/>
            <a:ext cx="3566160" cy="219456"/>
          </a:xfrm>
          <a:prstGeom prst="rect">
            <a:avLst/>
          </a:prstGeom>
          <a:noFill/>
          <a:ln/>
        </p:spPr>
        <p:txBody>
          <a:bodyPr wrap="square" lIns="0" tIns="0" rIns="0" bIns="0" rtlCol="0" anchor="ctr"/>
          <a:lstStyle/>
          <a:p>
            <a:pPr marL="0" indent="0" algn="l">
              <a:buNone/>
            </a:pPr>
            <a:r>
              <a:rPr lang="en-US" sz="1150" b="1" kern="0" spc="120" dirty="0">
                <a:solidFill>
                  <a:srgbClr val="BF2D2E"/>
                </a:solidFill>
                <a:latin typeface="Calibri" pitchFamily="34" charset="0"/>
                <a:ea typeface="Calibri" pitchFamily="34" charset="-122"/>
                <a:cs typeface="Calibri" pitchFamily="34" charset="-120"/>
              </a:rPr>
              <a:t>WHAT'S INSIDE</a:t>
            </a:r>
            <a:endParaRPr lang="en-US" sz="1150" dirty="0"/>
          </a:p>
        </p:txBody>
      </p:sp>
      <p:sp>
        <p:nvSpPr>
          <p:cNvPr id="16" name="Shape 12"/>
          <p:cNvSpPr/>
          <p:nvPr/>
        </p:nvSpPr>
        <p:spPr>
          <a:xfrm>
            <a:off x="566928" y="2724912"/>
            <a:ext cx="3575304" cy="365760"/>
          </a:xfrm>
          <a:prstGeom prst="roundRect">
            <a:avLst>
              <a:gd name="adj" fmla="val 15000"/>
            </a:avLst>
          </a:prstGeom>
          <a:solidFill>
            <a:srgbClr val="FFFFFF"/>
          </a:solidFill>
          <a:ln w="12700">
            <a:solidFill>
              <a:srgbClr val="D4AC70"/>
            </a:solidFill>
            <a:prstDash val="solid"/>
          </a:ln>
        </p:spPr>
        <p:txBody>
          <a:bodyPr/>
          <a:lstStyle/>
          <a:p>
            <a:endParaRPr lang="en-US"/>
          </a:p>
        </p:txBody>
      </p:sp>
      <p:sp>
        <p:nvSpPr>
          <p:cNvPr id="17" name="Text 13"/>
          <p:cNvSpPr/>
          <p:nvPr/>
        </p:nvSpPr>
        <p:spPr>
          <a:xfrm>
            <a:off x="676656" y="2724912"/>
            <a:ext cx="3355848" cy="365760"/>
          </a:xfrm>
          <a:prstGeom prst="rect">
            <a:avLst/>
          </a:prstGeom>
          <a:noFill/>
          <a:ln/>
        </p:spPr>
        <p:txBody>
          <a:bodyPr wrap="square" lIns="0" tIns="0" rIns="0" bIns="0" rtlCol="0" anchor="ctr"/>
          <a:lstStyle/>
          <a:p>
            <a:pPr marL="0" indent="0" algn="l">
              <a:buNone/>
            </a:pPr>
            <a:r>
              <a:rPr lang="en-US" sz="1200" b="1" dirty="0">
                <a:solidFill>
                  <a:srgbClr val="BF2D2E"/>
                </a:solidFill>
                <a:latin typeface="Calibri" pitchFamily="34" charset="0"/>
                <a:ea typeface="Calibri" pitchFamily="34" charset="-122"/>
                <a:cs typeface="Calibri" pitchFamily="34" charset="-120"/>
              </a:rPr>
              <a:t>✓  </a:t>
            </a:r>
            <a:r>
              <a:rPr lang="en-US" sz="1200" dirty="0">
                <a:solidFill>
                  <a:srgbClr val="2A2A2A"/>
                </a:solidFill>
                <a:latin typeface="Calibri" pitchFamily="34" charset="0"/>
                <a:ea typeface="Calibri" pitchFamily="34" charset="-122"/>
                <a:cs typeface="Calibri" pitchFamily="34" charset="-120"/>
              </a:rPr>
              <a:t>Rule of Law &amp; Black-Letter Law</a:t>
            </a:r>
            <a:endParaRPr lang="en-US" sz="1200" dirty="0"/>
          </a:p>
        </p:txBody>
      </p:sp>
      <p:sp>
        <p:nvSpPr>
          <p:cNvPr id="18" name="Shape 14"/>
          <p:cNvSpPr/>
          <p:nvPr/>
        </p:nvSpPr>
        <p:spPr>
          <a:xfrm>
            <a:off x="566928" y="3182112"/>
            <a:ext cx="3575304" cy="365760"/>
          </a:xfrm>
          <a:prstGeom prst="roundRect">
            <a:avLst>
              <a:gd name="adj" fmla="val 15000"/>
            </a:avLst>
          </a:prstGeom>
          <a:solidFill>
            <a:srgbClr val="FFFFFF"/>
          </a:solidFill>
          <a:ln w="12700">
            <a:solidFill>
              <a:srgbClr val="D4AC70"/>
            </a:solidFill>
            <a:prstDash val="solid"/>
          </a:ln>
        </p:spPr>
        <p:txBody>
          <a:bodyPr/>
          <a:lstStyle/>
          <a:p>
            <a:endParaRPr lang="en-US"/>
          </a:p>
        </p:txBody>
      </p:sp>
      <p:sp>
        <p:nvSpPr>
          <p:cNvPr id="19" name="Text 15"/>
          <p:cNvSpPr/>
          <p:nvPr/>
        </p:nvSpPr>
        <p:spPr>
          <a:xfrm>
            <a:off x="676656" y="3182112"/>
            <a:ext cx="3355848" cy="365760"/>
          </a:xfrm>
          <a:prstGeom prst="rect">
            <a:avLst/>
          </a:prstGeom>
          <a:noFill/>
          <a:ln/>
        </p:spPr>
        <p:txBody>
          <a:bodyPr wrap="square" lIns="0" tIns="0" rIns="0" bIns="0" rtlCol="0" anchor="ctr"/>
          <a:lstStyle/>
          <a:p>
            <a:pPr marL="0" indent="0" algn="l">
              <a:buNone/>
            </a:pPr>
            <a:r>
              <a:rPr lang="en-US" sz="1200" b="1" dirty="0">
                <a:solidFill>
                  <a:srgbClr val="BF2D2E"/>
                </a:solidFill>
                <a:latin typeface="Calibri" pitchFamily="34" charset="0"/>
                <a:ea typeface="Calibri" pitchFamily="34" charset="-122"/>
                <a:cs typeface="Calibri" pitchFamily="34" charset="-120"/>
              </a:rPr>
              <a:t>✓  </a:t>
            </a:r>
            <a:r>
              <a:rPr lang="en-US" sz="1200" dirty="0">
                <a:solidFill>
                  <a:srgbClr val="2A2A2A"/>
                </a:solidFill>
                <a:latin typeface="Calibri" pitchFamily="34" charset="0"/>
                <a:ea typeface="Calibri" pitchFamily="34" charset="-122"/>
                <a:cs typeface="Calibri" pitchFamily="34" charset="-120"/>
              </a:rPr>
              <a:t>Facts, Holding &amp; Decision</a:t>
            </a:r>
            <a:endParaRPr lang="en-US" sz="1200" dirty="0"/>
          </a:p>
        </p:txBody>
      </p:sp>
      <p:sp>
        <p:nvSpPr>
          <p:cNvPr id="20" name="Shape 16"/>
          <p:cNvSpPr/>
          <p:nvPr/>
        </p:nvSpPr>
        <p:spPr>
          <a:xfrm>
            <a:off x="566928" y="3639312"/>
            <a:ext cx="3575304" cy="365760"/>
          </a:xfrm>
          <a:prstGeom prst="roundRect">
            <a:avLst>
              <a:gd name="adj" fmla="val 15000"/>
            </a:avLst>
          </a:prstGeom>
          <a:solidFill>
            <a:srgbClr val="FFFFFF"/>
          </a:solidFill>
          <a:ln w="12700">
            <a:solidFill>
              <a:srgbClr val="D4AC70"/>
            </a:solidFill>
            <a:prstDash val="solid"/>
          </a:ln>
        </p:spPr>
        <p:txBody>
          <a:bodyPr/>
          <a:lstStyle/>
          <a:p>
            <a:endParaRPr lang="en-US"/>
          </a:p>
        </p:txBody>
      </p:sp>
      <p:sp>
        <p:nvSpPr>
          <p:cNvPr id="21" name="Text 17"/>
          <p:cNvSpPr/>
          <p:nvPr/>
        </p:nvSpPr>
        <p:spPr>
          <a:xfrm>
            <a:off x="676656" y="3639312"/>
            <a:ext cx="3355848" cy="365760"/>
          </a:xfrm>
          <a:prstGeom prst="rect">
            <a:avLst/>
          </a:prstGeom>
          <a:noFill/>
          <a:ln/>
        </p:spPr>
        <p:txBody>
          <a:bodyPr wrap="square" lIns="0" tIns="0" rIns="0" bIns="0" rtlCol="0" anchor="ctr"/>
          <a:lstStyle/>
          <a:p>
            <a:pPr marL="0" indent="0" algn="l">
              <a:buNone/>
            </a:pPr>
            <a:r>
              <a:rPr lang="en-US" sz="1200" b="1" dirty="0">
                <a:solidFill>
                  <a:srgbClr val="BF2D2E"/>
                </a:solidFill>
                <a:latin typeface="Calibri" pitchFamily="34" charset="0"/>
                <a:ea typeface="Calibri" pitchFamily="34" charset="-122"/>
                <a:cs typeface="Calibri" pitchFamily="34" charset="-120"/>
              </a:rPr>
              <a:t>✓  </a:t>
            </a:r>
            <a:r>
              <a:rPr lang="en-US" sz="1200" dirty="0">
                <a:solidFill>
                  <a:srgbClr val="2A2A2A"/>
                </a:solidFill>
                <a:latin typeface="Calibri" pitchFamily="34" charset="0"/>
                <a:ea typeface="Calibri" pitchFamily="34" charset="-122"/>
                <a:cs typeface="Calibri" pitchFamily="34" charset="-120"/>
              </a:rPr>
              <a:t>Majority, Concurrence &amp; Dissent Analysis</a:t>
            </a:r>
            <a:endParaRPr lang="en-US" sz="1200" dirty="0"/>
          </a:p>
        </p:txBody>
      </p:sp>
      <p:sp>
        <p:nvSpPr>
          <p:cNvPr id="22" name="Shape 18"/>
          <p:cNvSpPr/>
          <p:nvPr/>
        </p:nvSpPr>
        <p:spPr>
          <a:xfrm>
            <a:off x="566928" y="4096512"/>
            <a:ext cx="3575304" cy="365760"/>
          </a:xfrm>
          <a:prstGeom prst="roundRect">
            <a:avLst>
              <a:gd name="adj" fmla="val 15000"/>
            </a:avLst>
          </a:prstGeom>
          <a:solidFill>
            <a:srgbClr val="FFFFFF"/>
          </a:solidFill>
          <a:ln w="12700">
            <a:solidFill>
              <a:srgbClr val="D4AC70"/>
            </a:solidFill>
            <a:prstDash val="solid"/>
          </a:ln>
        </p:spPr>
        <p:txBody>
          <a:bodyPr/>
          <a:lstStyle/>
          <a:p>
            <a:endParaRPr lang="en-US"/>
          </a:p>
        </p:txBody>
      </p:sp>
      <p:sp>
        <p:nvSpPr>
          <p:cNvPr id="23" name="Text 19"/>
          <p:cNvSpPr/>
          <p:nvPr/>
        </p:nvSpPr>
        <p:spPr>
          <a:xfrm>
            <a:off x="676656" y="4096512"/>
            <a:ext cx="3355848" cy="365760"/>
          </a:xfrm>
          <a:prstGeom prst="rect">
            <a:avLst/>
          </a:prstGeom>
          <a:noFill/>
          <a:ln/>
        </p:spPr>
        <p:txBody>
          <a:bodyPr wrap="square" lIns="0" tIns="0" rIns="0" bIns="0" rtlCol="0" anchor="ctr"/>
          <a:lstStyle/>
          <a:p>
            <a:pPr marL="0" indent="0" algn="l">
              <a:buNone/>
            </a:pPr>
            <a:r>
              <a:rPr lang="en-US" sz="1200" b="1" dirty="0">
                <a:solidFill>
                  <a:srgbClr val="BF2D2E"/>
                </a:solidFill>
                <a:latin typeface="Calibri" pitchFamily="34" charset="0"/>
                <a:ea typeface="Calibri" pitchFamily="34" charset="-122"/>
                <a:cs typeface="Calibri" pitchFamily="34" charset="-120"/>
              </a:rPr>
              <a:t>✓  </a:t>
            </a:r>
            <a:r>
              <a:rPr lang="en-US" sz="1200" dirty="0">
                <a:solidFill>
                  <a:srgbClr val="2A2A2A"/>
                </a:solidFill>
                <a:latin typeface="Calibri" pitchFamily="34" charset="0"/>
                <a:ea typeface="Calibri" pitchFamily="34" charset="-122"/>
                <a:cs typeface="Calibri" pitchFamily="34" charset="-120"/>
              </a:rPr>
              <a:t>Latin Term Glossary</a:t>
            </a:r>
            <a:endParaRPr lang="en-US" sz="1200" dirty="0"/>
          </a:p>
        </p:txBody>
      </p:sp>
      <p:sp>
        <p:nvSpPr>
          <p:cNvPr id="24" name="Text 20"/>
          <p:cNvSpPr/>
          <p:nvPr/>
        </p:nvSpPr>
        <p:spPr>
          <a:xfrm>
            <a:off x="4818888" y="2377440"/>
            <a:ext cx="3566160" cy="219456"/>
          </a:xfrm>
          <a:prstGeom prst="rect">
            <a:avLst/>
          </a:prstGeom>
          <a:noFill/>
          <a:ln/>
        </p:spPr>
        <p:txBody>
          <a:bodyPr wrap="square" lIns="0" tIns="0" rIns="0" bIns="0" rtlCol="0" anchor="ctr"/>
          <a:lstStyle/>
          <a:p>
            <a:pPr marL="0" indent="0" algn="l">
              <a:buNone/>
            </a:pPr>
            <a:r>
              <a:rPr lang="en-US" sz="1150" b="1" kern="0" spc="120" dirty="0">
                <a:solidFill>
                  <a:srgbClr val="BF2D2E"/>
                </a:solidFill>
                <a:latin typeface="Calibri" pitchFamily="34" charset="0"/>
                <a:ea typeface="Calibri" pitchFamily="34" charset="-122"/>
                <a:cs typeface="Calibri" pitchFamily="34" charset="-120"/>
              </a:rPr>
              <a:t>WHEN TO USE IT</a:t>
            </a:r>
            <a:endParaRPr lang="en-US" sz="1150" dirty="0"/>
          </a:p>
        </p:txBody>
      </p:sp>
      <p:sp>
        <p:nvSpPr>
          <p:cNvPr id="25" name="Shape 21"/>
          <p:cNvSpPr/>
          <p:nvPr/>
        </p:nvSpPr>
        <p:spPr>
          <a:xfrm>
            <a:off x="4818888" y="2724912"/>
            <a:ext cx="2468880" cy="365760"/>
          </a:xfrm>
          <a:prstGeom prst="roundRect">
            <a:avLst>
              <a:gd name="adj" fmla="val 20000"/>
            </a:avLst>
          </a:prstGeom>
          <a:solidFill>
            <a:srgbClr val="BF2D2E"/>
          </a:solidFill>
          <a:ln/>
        </p:spPr>
        <p:txBody>
          <a:bodyPr/>
          <a:lstStyle/>
          <a:p>
            <a:endParaRPr lang="en-US"/>
          </a:p>
        </p:txBody>
      </p:sp>
      <p:sp>
        <p:nvSpPr>
          <p:cNvPr id="26" name="Text 22"/>
          <p:cNvSpPr/>
          <p:nvPr/>
        </p:nvSpPr>
        <p:spPr>
          <a:xfrm>
            <a:off x="4818888" y="2724912"/>
            <a:ext cx="2468880" cy="365760"/>
          </a:xfrm>
          <a:prstGeom prst="rect">
            <a:avLst/>
          </a:prstGeom>
          <a:noFill/>
          <a:ln/>
        </p:spPr>
        <p:txBody>
          <a:bodyPr wrap="square" lIns="0" tIns="0" rIns="0" bIns="0" rtlCol="0" anchor="ctr"/>
          <a:lstStyle/>
          <a:p>
            <a:pPr marL="0" indent="0" algn="ctr">
              <a:buNone/>
            </a:pPr>
            <a:r>
              <a:rPr lang="en-US" sz="1250" b="1" kern="0" spc="100" dirty="0">
                <a:solidFill>
                  <a:srgbClr val="FFFFFF"/>
                </a:solidFill>
                <a:latin typeface="Calibri" pitchFamily="34" charset="0"/>
                <a:ea typeface="Calibri" pitchFamily="34" charset="-122"/>
                <a:cs typeface="Calibri" pitchFamily="34" charset="-120"/>
              </a:rPr>
              <a:t>EARLY IN THE SEMESTER</a:t>
            </a:r>
            <a:endParaRPr lang="en-US" sz="1250" dirty="0"/>
          </a:p>
        </p:txBody>
      </p:sp>
      <p:sp>
        <p:nvSpPr>
          <p:cNvPr id="27" name="Text 23"/>
          <p:cNvSpPr/>
          <p:nvPr/>
        </p:nvSpPr>
        <p:spPr>
          <a:xfrm>
            <a:off x="4818888" y="3264408"/>
            <a:ext cx="3758184" cy="1280160"/>
          </a:xfrm>
          <a:prstGeom prst="rect">
            <a:avLst/>
          </a:prstGeom>
          <a:noFill/>
          <a:ln/>
        </p:spPr>
        <p:txBody>
          <a:bodyPr wrap="square" lIns="0" tIns="0" rIns="0" bIns="0" rtlCol="0" anchor="t"/>
          <a:lstStyle/>
          <a:p>
            <a:pPr marL="0" indent="0" algn="l">
              <a:lnSpc>
                <a:spcPct val="115000"/>
              </a:lnSpc>
              <a:buNone/>
            </a:pPr>
            <a:r>
              <a:rPr lang="en-US" sz="1300" dirty="0">
                <a:solidFill>
                  <a:srgbClr val="3A3A3A"/>
                </a:solidFill>
                <a:latin typeface="Calibri" pitchFamily="34" charset="0"/>
                <a:ea typeface="Calibri" pitchFamily="34" charset="-122"/>
                <a:cs typeface="Calibri" pitchFamily="34" charset="-120"/>
              </a:rPr>
              <a:t>Most courses are taught case by case, especially early in the semester. Having a brief ready for every assigned case makes it easier to follow along and speak up in class.</a:t>
            </a:r>
            <a:endParaRPr lang="en-US" sz="1300"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name="Slide 6">
    <p:bg>
      <p:bgPr>
        <a:solidFill>
          <a:srgbClr val="F8F6F2"/>
        </a:solidFill>
        <a:effectLst/>
      </p:bgPr>
    </p:bg>
    <p:spTree>
      <p:nvGrpSpPr>
        <p:cNvPr id="1" name=""/>
        <p:cNvGrpSpPr/>
        <p:nvPr/>
      </p:nvGrpSpPr>
      <p:grpSpPr>
        <a:xfrm>
          <a:off x="0" y="0"/>
          <a:ext cx="0" cy="0"/>
          <a:chOff x="0" y="0"/>
          <a:chExt cx="0" cy="0"/>
        </a:xfrm>
      </p:grpSpPr>
      <p:sp>
        <p:nvSpPr>
          <p:cNvPr id="2" name="Shape 0"/>
          <p:cNvSpPr/>
          <p:nvPr/>
        </p:nvSpPr>
        <p:spPr>
          <a:xfrm>
            <a:off x="0" y="0"/>
            <a:ext cx="9144000" cy="863559"/>
          </a:xfrm>
          <a:prstGeom prst="rect">
            <a:avLst/>
          </a:prstGeom>
          <a:solidFill>
            <a:srgbClr val="BF2D2E"/>
          </a:solidFill>
          <a:ln/>
        </p:spPr>
        <p:txBody>
          <a:bodyPr/>
          <a:lstStyle/>
          <a:p>
            <a:endParaRPr lang="en-US"/>
          </a:p>
        </p:txBody>
      </p:sp>
      <p:sp>
        <p:nvSpPr>
          <p:cNvPr id="3" name="Text 1"/>
          <p:cNvSpPr/>
          <p:nvPr/>
        </p:nvSpPr>
        <p:spPr>
          <a:xfrm>
            <a:off x="365760" y="82296"/>
            <a:ext cx="6126480" cy="457200"/>
          </a:xfrm>
          <a:prstGeom prst="rect">
            <a:avLst/>
          </a:prstGeom>
          <a:noFill/>
          <a:ln/>
        </p:spPr>
        <p:txBody>
          <a:bodyPr wrap="square" lIns="0" tIns="0" rIns="0" bIns="0" rtlCol="0" anchor="ctr"/>
          <a:lstStyle/>
          <a:p>
            <a:pPr marL="0" indent="0" algn="l">
              <a:buNone/>
            </a:pPr>
            <a:r>
              <a:rPr lang="en-US" sz="2500" b="1" dirty="0">
                <a:solidFill>
                  <a:srgbClr val="FFFFFF"/>
                </a:solidFill>
                <a:latin typeface="Cambria" pitchFamily="34" charset="0"/>
                <a:ea typeface="Cambria" pitchFamily="34" charset="-122"/>
                <a:cs typeface="Cambria" pitchFamily="34" charset="-120"/>
              </a:rPr>
              <a:t>Emanuel Law Outlines</a:t>
            </a:r>
            <a:endParaRPr lang="en-US" sz="2500" dirty="0"/>
          </a:p>
        </p:txBody>
      </p:sp>
      <p:sp>
        <p:nvSpPr>
          <p:cNvPr id="4" name="Text 2"/>
          <p:cNvSpPr/>
          <p:nvPr/>
        </p:nvSpPr>
        <p:spPr>
          <a:xfrm>
            <a:off x="365760" y="576072"/>
            <a:ext cx="6126480" cy="237744"/>
          </a:xfrm>
          <a:prstGeom prst="rect">
            <a:avLst/>
          </a:prstGeom>
          <a:noFill/>
          <a:ln/>
        </p:spPr>
        <p:txBody>
          <a:bodyPr wrap="square" lIns="0" tIns="0" rIns="0" bIns="0" rtlCol="0" anchor="ctr"/>
          <a:lstStyle/>
          <a:p>
            <a:pPr marL="0" indent="0" algn="l">
              <a:buNone/>
            </a:pPr>
            <a:r>
              <a:rPr lang="en-US" sz="1200" dirty="0">
                <a:solidFill>
                  <a:srgbClr val="FFFFFF"/>
                </a:solidFill>
                <a:latin typeface="Calibri" pitchFamily="34" charset="0"/>
                <a:ea typeface="Calibri" pitchFamily="34" charset="-122"/>
                <a:cs typeface="Calibri" pitchFamily="34" charset="-120"/>
              </a:rPr>
              <a:t>Study Guide Series  ·  Early in the semester</a:t>
            </a:r>
            <a:endParaRPr lang="en-US" sz="1200" dirty="0"/>
          </a:p>
        </p:txBody>
      </p:sp>
      <p:sp>
        <p:nvSpPr>
          <p:cNvPr id="5" name="Shape 3"/>
          <p:cNvSpPr/>
          <p:nvPr/>
        </p:nvSpPr>
        <p:spPr>
          <a:xfrm>
            <a:off x="6647688" y="118872"/>
            <a:ext cx="2249424" cy="586290"/>
          </a:xfrm>
          <a:prstGeom prst="roundRect">
            <a:avLst>
              <a:gd name="adj" fmla="val 9358"/>
            </a:avLst>
          </a:prstGeom>
          <a:solidFill>
            <a:srgbClr val="FFFFFF">
              <a:alpha val="92000"/>
            </a:srgbClr>
          </a:solidFill>
          <a:ln/>
        </p:spPr>
        <p:txBody>
          <a:bodyPr/>
          <a:lstStyle/>
          <a:p>
            <a:endParaRPr lang="en-US"/>
          </a:p>
        </p:txBody>
      </p:sp>
      <p:pic>
        <p:nvPicPr>
          <p:cNvPr id="6" name="Image 0" descr="/home/claude/build/assets/aspen_logo.png"/>
          <p:cNvPicPr>
            <a:picLocks noChangeAspect="1"/>
          </p:cNvPicPr>
          <p:nvPr/>
        </p:nvPicPr>
        <p:blipFill>
          <a:blip r:embed="rId3"/>
          <a:stretch>
            <a:fillRect/>
          </a:stretch>
        </p:blipFill>
        <p:spPr>
          <a:xfrm>
            <a:off x="6729984" y="173736"/>
            <a:ext cx="2084832" cy="476562"/>
          </a:xfrm>
          <a:prstGeom prst="rect">
            <a:avLst/>
          </a:prstGeom>
        </p:spPr>
      </p:pic>
      <p:sp>
        <p:nvSpPr>
          <p:cNvPr id="7" name="Shape 4"/>
          <p:cNvSpPr/>
          <p:nvPr/>
        </p:nvSpPr>
        <p:spPr>
          <a:xfrm>
            <a:off x="0" y="4882896"/>
            <a:ext cx="9144000" cy="260604"/>
          </a:xfrm>
          <a:prstGeom prst="rect">
            <a:avLst/>
          </a:prstGeom>
          <a:solidFill>
            <a:srgbClr val="D4AC70"/>
          </a:solidFill>
          <a:ln/>
        </p:spPr>
        <p:txBody>
          <a:bodyPr/>
          <a:lstStyle/>
          <a:p>
            <a:endParaRPr lang="en-US"/>
          </a:p>
        </p:txBody>
      </p:sp>
      <p:sp>
        <p:nvSpPr>
          <p:cNvPr id="8" name="Text 5"/>
          <p:cNvSpPr/>
          <p:nvPr/>
        </p:nvSpPr>
        <p:spPr>
          <a:xfrm>
            <a:off x="274320" y="4882896"/>
            <a:ext cx="5486400" cy="260604"/>
          </a:xfrm>
          <a:prstGeom prst="rect">
            <a:avLst/>
          </a:prstGeom>
          <a:noFill/>
          <a:ln/>
        </p:spPr>
        <p:txBody>
          <a:bodyPr wrap="square" lIns="0" tIns="0" rIns="0" bIns="0" rtlCol="0" anchor="ctr"/>
          <a:lstStyle/>
          <a:p>
            <a:pPr marL="0" indent="0" algn="l">
              <a:buNone/>
            </a:pPr>
            <a:r>
              <a:rPr lang="en-US" sz="1050" b="1" dirty="0">
                <a:solidFill>
                  <a:srgbClr val="1A1A2E"/>
                </a:solidFill>
                <a:latin typeface="Calibri" pitchFamily="34" charset="0"/>
                <a:ea typeface="Calibri" pitchFamily="34" charset="-122"/>
                <a:cs typeface="Calibri" pitchFamily="34" charset="-120"/>
              </a:rPr>
              <a:t>Aspen Learning Library  |  Study Guide Series</a:t>
            </a:r>
            <a:endParaRPr lang="en-US" sz="1050" dirty="0"/>
          </a:p>
        </p:txBody>
      </p:sp>
      <p:sp>
        <p:nvSpPr>
          <p:cNvPr id="9" name="Text 6"/>
          <p:cNvSpPr/>
          <p:nvPr/>
        </p:nvSpPr>
        <p:spPr>
          <a:xfrm>
            <a:off x="8138160" y="4882896"/>
            <a:ext cx="731520" cy="260604"/>
          </a:xfrm>
          <a:prstGeom prst="rect">
            <a:avLst/>
          </a:prstGeom>
          <a:noFill/>
          <a:ln/>
        </p:spPr>
        <p:txBody>
          <a:bodyPr wrap="square" lIns="0" tIns="0" rIns="0" bIns="0" rtlCol="0" anchor="ctr"/>
          <a:lstStyle/>
          <a:p>
            <a:pPr marL="0" indent="0" algn="r">
              <a:buNone/>
            </a:pPr>
            <a:r>
              <a:rPr lang="en-US" sz="1050" b="1" dirty="0">
                <a:solidFill>
                  <a:srgbClr val="1A1A2E"/>
                </a:solidFill>
                <a:latin typeface="Calibri" pitchFamily="34" charset="0"/>
                <a:ea typeface="Calibri" pitchFamily="34" charset="-122"/>
                <a:cs typeface="Calibri" pitchFamily="34" charset="-120"/>
              </a:rPr>
              <a:t>5 / 17</a:t>
            </a:r>
            <a:endParaRPr lang="en-US" sz="1050" dirty="0"/>
          </a:p>
        </p:txBody>
      </p:sp>
      <p:sp>
        <p:nvSpPr>
          <p:cNvPr id="11" name="Text 7"/>
          <p:cNvSpPr/>
          <p:nvPr/>
        </p:nvSpPr>
        <p:spPr>
          <a:xfrm>
            <a:off x="365760" y="987552"/>
            <a:ext cx="3657600" cy="219456"/>
          </a:xfrm>
          <a:prstGeom prst="rect">
            <a:avLst/>
          </a:prstGeom>
          <a:noFill/>
          <a:ln/>
        </p:spPr>
        <p:txBody>
          <a:bodyPr wrap="square" lIns="0" tIns="0" rIns="0" bIns="0" rtlCol="0" anchor="ctr"/>
          <a:lstStyle/>
          <a:p>
            <a:pPr marL="0" indent="0" algn="l">
              <a:buNone/>
            </a:pPr>
            <a:r>
              <a:rPr lang="en-US" sz="1150" b="1" kern="0" spc="120" dirty="0">
                <a:solidFill>
                  <a:srgbClr val="BF2D2E"/>
                </a:solidFill>
                <a:latin typeface="Calibri" pitchFamily="34" charset="0"/>
                <a:ea typeface="Calibri" pitchFamily="34" charset="-122"/>
                <a:cs typeface="Calibri" pitchFamily="34" charset="-120"/>
              </a:rPr>
              <a:t>WHAT IT IS</a:t>
            </a:r>
            <a:endParaRPr lang="en-US" sz="1150" dirty="0"/>
          </a:p>
        </p:txBody>
      </p:sp>
      <p:sp>
        <p:nvSpPr>
          <p:cNvPr id="12" name="Text 8"/>
          <p:cNvSpPr/>
          <p:nvPr/>
        </p:nvSpPr>
        <p:spPr>
          <a:xfrm>
            <a:off x="365760" y="1234440"/>
            <a:ext cx="8412480" cy="868680"/>
          </a:xfrm>
          <a:prstGeom prst="rect">
            <a:avLst/>
          </a:prstGeom>
          <a:noFill/>
          <a:ln/>
        </p:spPr>
        <p:txBody>
          <a:bodyPr wrap="square" lIns="0" tIns="0" rIns="0" bIns="0" rtlCol="0" anchor="t"/>
          <a:lstStyle/>
          <a:p>
            <a:pPr marL="0" indent="0" algn="l">
              <a:lnSpc>
                <a:spcPct val="112000"/>
              </a:lnSpc>
              <a:buNone/>
            </a:pPr>
            <a:r>
              <a:rPr lang="en-US" sz="1300" dirty="0">
                <a:solidFill>
                  <a:srgbClr val="3A3A3A"/>
                </a:solidFill>
                <a:latin typeface="Calibri" pitchFamily="34" charset="0"/>
                <a:ea typeface="Calibri" pitchFamily="34" charset="-122"/>
                <a:cs typeface="Calibri" pitchFamily="34" charset="-120"/>
              </a:rPr>
              <a:t>The outline habit starts now, not in week twelve. Emanuel Law Outlines is the most widely used outline series in law school, with Quiz Yourself, Essay Q&amp;A, and Exam Tips built in.</a:t>
            </a:r>
            <a:endParaRPr lang="en-US" sz="1300" dirty="0"/>
          </a:p>
        </p:txBody>
      </p:sp>
      <p:sp>
        <p:nvSpPr>
          <p:cNvPr id="13" name="Shape 9"/>
          <p:cNvSpPr/>
          <p:nvPr/>
        </p:nvSpPr>
        <p:spPr>
          <a:xfrm>
            <a:off x="365760" y="2212848"/>
            <a:ext cx="3977640" cy="2450592"/>
          </a:xfrm>
          <a:prstGeom prst="roundRect">
            <a:avLst>
              <a:gd name="adj" fmla="val 2612"/>
            </a:avLst>
          </a:prstGeom>
          <a:solidFill>
            <a:srgbClr val="F1EEE7"/>
          </a:solidFill>
          <a:ln/>
        </p:spPr>
        <p:txBody>
          <a:bodyPr/>
          <a:lstStyle/>
          <a:p>
            <a:endParaRPr lang="en-US"/>
          </a:p>
        </p:txBody>
      </p:sp>
      <p:sp>
        <p:nvSpPr>
          <p:cNvPr id="14" name="Shape 10"/>
          <p:cNvSpPr/>
          <p:nvPr/>
        </p:nvSpPr>
        <p:spPr>
          <a:xfrm>
            <a:off x="4617720" y="2212848"/>
            <a:ext cx="4160520" cy="2450592"/>
          </a:xfrm>
          <a:prstGeom prst="roundRect">
            <a:avLst>
              <a:gd name="adj" fmla="val 2612"/>
            </a:avLst>
          </a:prstGeom>
          <a:solidFill>
            <a:srgbClr val="F1EEE7"/>
          </a:solidFill>
          <a:ln/>
        </p:spPr>
        <p:txBody>
          <a:bodyPr/>
          <a:lstStyle/>
          <a:p>
            <a:endParaRPr lang="en-US"/>
          </a:p>
        </p:txBody>
      </p:sp>
      <p:sp>
        <p:nvSpPr>
          <p:cNvPr id="15" name="Text 11"/>
          <p:cNvSpPr/>
          <p:nvPr/>
        </p:nvSpPr>
        <p:spPr>
          <a:xfrm>
            <a:off x="566928" y="2377440"/>
            <a:ext cx="3566160" cy="219456"/>
          </a:xfrm>
          <a:prstGeom prst="rect">
            <a:avLst/>
          </a:prstGeom>
          <a:noFill/>
          <a:ln/>
        </p:spPr>
        <p:txBody>
          <a:bodyPr wrap="square" lIns="0" tIns="0" rIns="0" bIns="0" rtlCol="0" anchor="ctr"/>
          <a:lstStyle/>
          <a:p>
            <a:pPr marL="0" indent="0" algn="l">
              <a:buNone/>
            </a:pPr>
            <a:r>
              <a:rPr lang="en-US" sz="1150" b="1" kern="0" spc="120" dirty="0">
                <a:solidFill>
                  <a:srgbClr val="BF2D2E"/>
                </a:solidFill>
                <a:latin typeface="Calibri" pitchFamily="34" charset="0"/>
                <a:ea typeface="Calibri" pitchFamily="34" charset="-122"/>
                <a:cs typeface="Calibri" pitchFamily="34" charset="-120"/>
              </a:rPr>
              <a:t>WHAT'S INSIDE</a:t>
            </a:r>
            <a:endParaRPr lang="en-US" sz="1150" dirty="0"/>
          </a:p>
        </p:txBody>
      </p:sp>
      <p:sp>
        <p:nvSpPr>
          <p:cNvPr id="16" name="Shape 12"/>
          <p:cNvSpPr/>
          <p:nvPr/>
        </p:nvSpPr>
        <p:spPr>
          <a:xfrm>
            <a:off x="566928" y="2724912"/>
            <a:ext cx="3575304" cy="365760"/>
          </a:xfrm>
          <a:prstGeom prst="roundRect">
            <a:avLst>
              <a:gd name="adj" fmla="val 15000"/>
            </a:avLst>
          </a:prstGeom>
          <a:solidFill>
            <a:srgbClr val="FFFFFF"/>
          </a:solidFill>
          <a:ln w="12700">
            <a:solidFill>
              <a:srgbClr val="D4AC70"/>
            </a:solidFill>
            <a:prstDash val="solid"/>
          </a:ln>
        </p:spPr>
        <p:txBody>
          <a:bodyPr/>
          <a:lstStyle/>
          <a:p>
            <a:endParaRPr lang="en-US"/>
          </a:p>
        </p:txBody>
      </p:sp>
      <p:sp>
        <p:nvSpPr>
          <p:cNvPr id="17" name="Text 13"/>
          <p:cNvSpPr/>
          <p:nvPr/>
        </p:nvSpPr>
        <p:spPr>
          <a:xfrm>
            <a:off x="676656" y="2724912"/>
            <a:ext cx="3355848" cy="365760"/>
          </a:xfrm>
          <a:prstGeom prst="rect">
            <a:avLst/>
          </a:prstGeom>
          <a:noFill/>
          <a:ln/>
        </p:spPr>
        <p:txBody>
          <a:bodyPr wrap="square" lIns="0" tIns="0" rIns="0" bIns="0" rtlCol="0" anchor="ctr"/>
          <a:lstStyle/>
          <a:p>
            <a:pPr marL="0" indent="0" algn="l">
              <a:buNone/>
            </a:pPr>
            <a:r>
              <a:rPr lang="en-US" sz="1200" b="1" dirty="0">
                <a:solidFill>
                  <a:srgbClr val="BF2D2E"/>
                </a:solidFill>
                <a:latin typeface="Calibri" pitchFamily="34" charset="0"/>
                <a:ea typeface="Calibri" pitchFamily="34" charset="-122"/>
                <a:cs typeface="Calibri" pitchFamily="34" charset="-120"/>
              </a:rPr>
              <a:t>✓  </a:t>
            </a:r>
            <a:r>
              <a:rPr lang="en-US" sz="1200" dirty="0">
                <a:solidFill>
                  <a:srgbClr val="2A2A2A"/>
                </a:solidFill>
                <a:latin typeface="Calibri" pitchFamily="34" charset="0"/>
                <a:ea typeface="Calibri" pitchFamily="34" charset="-122"/>
                <a:cs typeface="Calibri" pitchFamily="34" charset="-120"/>
              </a:rPr>
              <a:t>Quiz Yourself &amp; Essay Q&amp;A</a:t>
            </a:r>
            <a:endParaRPr lang="en-US" sz="1200" dirty="0"/>
          </a:p>
        </p:txBody>
      </p:sp>
      <p:sp>
        <p:nvSpPr>
          <p:cNvPr id="18" name="Shape 14"/>
          <p:cNvSpPr/>
          <p:nvPr/>
        </p:nvSpPr>
        <p:spPr>
          <a:xfrm>
            <a:off x="566928" y="3182112"/>
            <a:ext cx="3575304" cy="365760"/>
          </a:xfrm>
          <a:prstGeom prst="roundRect">
            <a:avLst>
              <a:gd name="adj" fmla="val 15000"/>
            </a:avLst>
          </a:prstGeom>
          <a:solidFill>
            <a:srgbClr val="FFFFFF"/>
          </a:solidFill>
          <a:ln w="12700">
            <a:solidFill>
              <a:srgbClr val="D4AC70"/>
            </a:solidFill>
            <a:prstDash val="solid"/>
          </a:ln>
        </p:spPr>
        <p:txBody>
          <a:bodyPr/>
          <a:lstStyle/>
          <a:p>
            <a:endParaRPr lang="en-US"/>
          </a:p>
        </p:txBody>
      </p:sp>
      <p:sp>
        <p:nvSpPr>
          <p:cNvPr id="19" name="Text 15"/>
          <p:cNvSpPr/>
          <p:nvPr/>
        </p:nvSpPr>
        <p:spPr>
          <a:xfrm>
            <a:off x="676656" y="3182112"/>
            <a:ext cx="3355848" cy="365760"/>
          </a:xfrm>
          <a:prstGeom prst="rect">
            <a:avLst/>
          </a:prstGeom>
          <a:noFill/>
          <a:ln/>
        </p:spPr>
        <p:txBody>
          <a:bodyPr wrap="square" lIns="0" tIns="0" rIns="0" bIns="0" rtlCol="0" anchor="ctr"/>
          <a:lstStyle/>
          <a:p>
            <a:pPr marL="0" indent="0" algn="l">
              <a:buNone/>
            </a:pPr>
            <a:r>
              <a:rPr lang="en-US" sz="1200" b="1" dirty="0">
                <a:solidFill>
                  <a:srgbClr val="BF2D2E"/>
                </a:solidFill>
                <a:latin typeface="Calibri" pitchFamily="34" charset="0"/>
                <a:ea typeface="Calibri" pitchFamily="34" charset="-122"/>
                <a:cs typeface="Calibri" pitchFamily="34" charset="-120"/>
              </a:rPr>
              <a:t>✓  </a:t>
            </a:r>
            <a:r>
              <a:rPr lang="en-US" sz="1200" dirty="0">
                <a:solidFill>
                  <a:srgbClr val="2A2A2A"/>
                </a:solidFill>
                <a:latin typeface="Calibri" pitchFamily="34" charset="0"/>
                <a:ea typeface="Calibri" pitchFamily="34" charset="-122"/>
                <a:cs typeface="Calibri" pitchFamily="34" charset="-120"/>
              </a:rPr>
              <a:t>Exam Tips</a:t>
            </a:r>
            <a:endParaRPr lang="en-US" sz="1200" dirty="0"/>
          </a:p>
        </p:txBody>
      </p:sp>
      <p:sp>
        <p:nvSpPr>
          <p:cNvPr id="20" name="Shape 16"/>
          <p:cNvSpPr/>
          <p:nvPr/>
        </p:nvSpPr>
        <p:spPr>
          <a:xfrm>
            <a:off x="566928" y="3639312"/>
            <a:ext cx="3575304" cy="365760"/>
          </a:xfrm>
          <a:prstGeom prst="roundRect">
            <a:avLst>
              <a:gd name="adj" fmla="val 15000"/>
            </a:avLst>
          </a:prstGeom>
          <a:solidFill>
            <a:srgbClr val="FFFFFF"/>
          </a:solidFill>
          <a:ln w="12700">
            <a:solidFill>
              <a:srgbClr val="D4AC70"/>
            </a:solidFill>
            <a:prstDash val="solid"/>
          </a:ln>
        </p:spPr>
        <p:txBody>
          <a:bodyPr/>
          <a:lstStyle/>
          <a:p>
            <a:endParaRPr lang="en-US"/>
          </a:p>
        </p:txBody>
      </p:sp>
      <p:sp>
        <p:nvSpPr>
          <p:cNvPr id="21" name="Text 17"/>
          <p:cNvSpPr/>
          <p:nvPr/>
        </p:nvSpPr>
        <p:spPr>
          <a:xfrm>
            <a:off x="676656" y="3639312"/>
            <a:ext cx="3355848" cy="365760"/>
          </a:xfrm>
          <a:prstGeom prst="rect">
            <a:avLst/>
          </a:prstGeom>
          <a:noFill/>
          <a:ln/>
        </p:spPr>
        <p:txBody>
          <a:bodyPr wrap="square" lIns="0" tIns="0" rIns="0" bIns="0" rtlCol="0" anchor="ctr"/>
          <a:lstStyle/>
          <a:p>
            <a:pPr marL="0" indent="0" algn="l">
              <a:buNone/>
            </a:pPr>
            <a:r>
              <a:rPr lang="en-US" sz="1200" b="1" dirty="0">
                <a:solidFill>
                  <a:srgbClr val="BF2D2E"/>
                </a:solidFill>
                <a:latin typeface="Calibri" pitchFamily="34" charset="0"/>
                <a:ea typeface="Calibri" pitchFamily="34" charset="-122"/>
                <a:cs typeface="Calibri" pitchFamily="34" charset="-120"/>
              </a:rPr>
              <a:t>✓  </a:t>
            </a:r>
            <a:r>
              <a:rPr lang="en-US" sz="1200" dirty="0">
                <a:solidFill>
                  <a:srgbClr val="2A2A2A"/>
                </a:solidFill>
                <a:latin typeface="Calibri" pitchFamily="34" charset="0"/>
                <a:ea typeface="Calibri" pitchFamily="34" charset="-122"/>
                <a:cs typeface="Calibri" pitchFamily="34" charset="-120"/>
              </a:rPr>
              <a:t>Capsule Summaries</a:t>
            </a:r>
            <a:endParaRPr lang="en-US" sz="1200" dirty="0"/>
          </a:p>
        </p:txBody>
      </p:sp>
      <p:sp>
        <p:nvSpPr>
          <p:cNvPr id="22" name="Shape 18"/>
          <p:cNvSpPr/>
          <p:nvPr/>
        </p:nvSpPr>
        <p:spPr>
          <a:xfrm>
            <a:off x="566928" y="4096512"/>
            <a:ext cx="3575304" cy="365760"/>
          </a:xfrm>
          <a:prstGeom prst="roundRect">
            <a:avLst>
              <a:gd name="adj" fmla="val 15000"/>
            </a:avLst>
          </a:prstGeom>
          <a:solidFill>
            <a:srgbClr val="FFFFFF"/>
          </a:solidFill>
          <a:ln w="12700">
            <a:solidFill>
              <a:srgbClr val="D4AC70"/>
            </a:solidFill>
            <a:prstDash val="solid"/>
          </a:ln>
        </p:spPr>
        <p:txBody>
          <a:bodyPr/>
          <a:lstStyle/>
          <a:p>
            <a:endParaRPr lang="en-US"/>
          </a:p>
        </p:txBody>
      </p:sp>
      <p:sp>
        <p:nvSpPr>
          <p:cNvPr id="23" name="Text 19"/>
          <p:cNvSpPr/>
          <p:nvPr/>
        </p:nvSpPr>
        <p:spPr>
          <a:xfrm>
            <a:off x="676656" y="4096512"/>
            <a:ext cx="3355848" cy="365760"/>
          </a:xfrm>
          <a:prstGeom prst="rect">
            <a:avLst/>
          </a:prstGeom>
          <a:noFill/>
          <a:ln/>
        </p:spPr>
        <p:txBody>
          <a:bodyPr wrap="square" lIns="0" tIns="0" rIns="0" bIns="0" rtlCol="0" anchor="ctr"/>
          <a:lstStyle/>
          <a:p>
            <a:pPr marL="0" indent="0" algn="l">
              <a:buNone/>
            </a:pPr>
            <a:r>
              <a:rPr lang="en-US" sz="1200" b="1" dirty="0">
                <a:solidFill>
                  <a:srgbClr val="BF2D2E"/>
                </a:solidFill>
                <a:latin typeface="Calibri" pitchFamily="34" charset="0"/>
                <a:ea typeface="Calibri" pitchFamily="34" charset="-122"/>
                <a:cs typeface="Calibri" pitchFamily="34" charset="-120"/>
              </a:rPr>
              <a:t>✓  </a:t>
            </a:r>
            <a:r>
              <a:rPr lang="en-US" sz="1200" dirty="0">
                <a:solidFill>
                  <a:srgbClr val="2A2A2A"/>
                </a:solidFill>
                <a:latin typeface="Calibri" pitchFamily="34" charset="0"/>
                <a:ea typeface="Calibri" pitchFamily="34" charset="-122"/>
                <a:cs typeface="Calibri" pitchFamily="34" charset="-120"/>
              </a:rPr>
              <a:t>Comprehensive Topic Coverage</a:t>
            </a:r>
            <a:endParaRPr lang="en-US" sz="1200" dirty="0"/>
          </a:p>
        </p:txBody>
      </p:sp>
      <p:sp>
        <p:nvSpPr>
          <p:cNvPr id="24" name="Text 20"/>
          <p:cNvSpPr/>
          <p:nvPr/>
        </p:nvSpPr>
        <p:spPr>
          <a:xfrm>
            <a:off x="4818888" y="2377440"/>
            <a:ext cx="3566160" cy="219456"/>
          </a:xfrm>
          <a:prstGeom prst="rect">
            <a:avLst/>
          </a:prstGeom>
          <a:noFill/>
          <a:ln/>
        </p:spPr>
        <p:txBody>
          <a:bodyPr wrap="square" lIns="0" tIns="0" rIns="0" bIns="0" rtlCol="0" anchor="ctr"/>
          <a:lstStyle/>
          <a:p>
            <a:pPr marL="0" indent="0" algn="l">
              <a:buNone/>
            </a:pPr>
            <a:r>
              <a:rPr lang="en-US" sz="1150" b="1" kern="0" spc="120" dirty="0">
                <a:solidFill>
                  <a:srgbClr val="BF2D2E"/>
                </a:solidFill>
                <a:latin typeface="Calibri" pitchFamily="34" charset="0"/>
                <a:ea typeface="Calibri" pitchFamily="34" charset="-122"/>
                <a:cs typeface="Calibri" pitchFamily="34" charset="-120"/>
              </a:rPr>
              <a:t>WHEN TO USE IT</a:t>
            </a:r>
            <a:endParaRPr lang="en-US" sz="1150" dirty="0"/>
          </a:p>
        </p:txBody>
      </p:sp>
      <p:sp>
        <p:nvSpPr>
          <p:cNvPr id="25" name="Shape 21"/>
          <p:cNvSpPr/>
          <p:nvPr/>
        </p:nvSpPr>
        <p:spPr>
          <a:xfrm>
            <a:off x="4818888" y="2724912"/>
            <a:ext cx="2468880" cy="365760"/>
          </a:xfrm>
          <a:prstGeom prst="roundRect">
            <a:avLst>
              <a:gd name="adj" fmla="val 20000"/>
            </a:avLst>
          </a:prstGeom>
          <a:solidFill>
            <a:srgbClr val="BF2D2E"/>
          </a:solidFill>
          <a:ln/>
        </p:spPr>
        <p:txBody>
          <a:bodyPr/>
          <a:lstStyle/>
          <a:p>
            <a:endParaRPr lang="en-US"/>
          </a:p>
        </p:txBody>
      </p:sp>
      <p:sp>
        <p:nvSpPr>
          <p:cNvPr id="26" name="Text 22"/>
          <p:cNvSpPr/>
          <p:nvPr/>
        </p:nvSpPr>
        <p:spPr>
          <a:xfrm>
            <a:off x="4818888" y="2724912"/>
            <a:ext cx="2468880" cy="365760"/>
          </a:xfrm>
          <a:prstGeom prst="rect">
            <a:avLst/>
          </a:prstGeom>
          <a:noFill/>
          <a:ln/>
        </p:spPr>
        <p:txBody>
          <a:bodyPr wrap="square" lIns="0" tIns="0" rIns="0" bIns="0" rtlCol="0" anchor="ctr"/>
          <a:lstStyle/>
          <a:p>
            <a:pPr marL="0" indent="0" algn="ctr">
              <a:buNone/>
            </a:pPr>
            <a:r>
              <a:rPr lang="en-US" sz="1250" b="1" kern="0" spc="100" dirty="0">
                <a:solidFill>
                  <a:srgbClr val="FFFFFF"/>
                </a:solidFill>
                <a:latin typeface="Calibri" pitchFamily="34" charset="0"/>
                <a:ea typeface="Calibri" pitchFamily="34" charset="-122"/>
                <a:cs typeface="Calibri" pitchFamily="34" charset="-120"/>
              </a:rPr>
              <a:t>EARLY IN THE SEMESTER</a:t>
            </a:r>
            <a:endParaRPr lang="en-US" sz="1250" dirty="0"/>
          </a:p>
        </p:txBody>
      </p:sp>
      <p:sp>
        <p:nvSpPr>
          <p:cNvPr id="27" name="Text 23"/>
          <p:cNvSpPr/>
          <p:nvPr/>
        </p:nvSpPr>
        <p:spPr>
          <a:xfrm>
            <a:off x="4818888" y="3264408"/>
            <a:ext cx="3758184" cy="1280160"/>
          </a:xfrm>
          <a:prstGeom prst="rect">
            <a:avLst/>
          </a:prstGeom>
          <a:noFill/>
          <a:ln/>
        </p:spPr>
        <p:txBody>
          <a:bodyPr wrap="square" lIns="0" tIns="0" rIns="0" bIns="0" rtlCol="0" anchor="t"/>
          <a:lstStyle/>
          <a:p>
            <a:pPr marL="0" indent="0" algn="l">
              <a:lnSpc>
                <a:spcPct val="115000"/>
              </a:lnSpc>
              <a:buNone/>
            </a:pPr>
            <a:r>
              <a:rPr lang="en-US" sz="1300" dirty="0">
                <a:solidFill>
                  <a:srgbClr val="3A3A3A"/>
                </a:solidFill>
                <a:latin typeface="Calibri" pitchFamily="34" charset="0"/>
                <a:ea typeface="Calibri" pitchFamily="34" charset="-122"/>
                <a:cs typeface="Calibri" pitchFamily="34" charset="-120"/>
              </a:rPr>
              <a:t>Starting your outline in week one lets it take shape gradually, alongside your coursework, over the full semester. </a:t>
            </a:r>
            <a:endParaRPr lang="en-US" sz="1300"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name="Slide 7">
    <p:bg>
      <p:bgPr>
        <a:solidFill>
          <a:srgbClr val="F8F6F2"/>
        </a:solidFill>
        <a:effectLst/>
      </p:bgPr>
    </p:bg>
    <p:spTree>
      <p:nvGrpSpPr>
        <p:cNvPr id="1" name=""/>
        <p:cNvGrpSpPr/>
        <p:nvPr/>
      </p:nvGrpSpPr>
      <p:grpSpPr>
        <a:xfrm>
          <a:off x="0" y="0"/>
          <a:ext cx="0" cy="0"/>
          <a:chOff x="0" y="0"/>
          <a:chExt cx="0" cy="0"/>
        </a:xfrm>
      </p:grpSpPr>
      <p:sp>
        <p:nvSpPr>
          <p:cNvPr id="2" name="Shape 0"/>
          <p:cNvSpPr/>
          <p:nvPr/>
        </p:nvSpPr>
        <p:spPr>
          <a:xfrm>
            <a:off x="0" y="0"/>
            <a:ext cx="9144000" cy="863559"/>
          </a:xfrm>
          <a:prstGeom prst="rect">
            <a:avLst/>
          </a:prstGeom>
          <a:solidFill>
            <a:srgbClr val="BF2D2E"/>
          </a:solidFill>
          <a:ln/>
        </p:spPr>
        <p:txBody>
          <a:bodyPr/>
          <a:lstStyle/>
          <a:p>
            <a:endParaRPr lang="en-US"/>
          </a:p>
        </p:txBody>
      </p:sp>
      <p:sp>
        <p:nvSpPr>
          <p:cNvPr id="3" name="Text 1"/>
          <p:cNvSpPr/>
          <p:nvPr/>
        </p:nvSpPr>
        <p:spPr>
          <a:xfrm>
            <a:off x="365760" y="82296"/>
            <a:ext cx="6126480" cy="457200"/>
          </a:xfrm>
          <a:prstGeom prst="rect">
            <a:avLst/>
          </a:prstGeom>
          <a:noFill/>
          <a:ln/>
        </p:spPr>
        <p:txBody>
          <a:bodyPr wrap="square" lIns="0" tIns="0" rIns="0" bIns="0" rtlCol="0" anchor="ctr"/>
          <a:lstStyle/>
          <a:p>
            <a:pPr marL="0" indent="0" algn="l">
              <a:buNone/>
            </a:pPr>
            <a:r>
              <a:rPr lang="en-US" sz="2500" b="1" dirty="0">
                <a:solidFill>
                  <a:srgbClr val="FFFFFF"/>
                </a:solidFill>
                <a:latin typeface="Cambria" pitchFamily="34" charset="0"/>
                <a:ea typeface="Cambria" pitchFamily="34" charset="-122"/>
                <a:cs typeface="Cambria" pitchFamily="34" charset="-120"/>
              </a:rPr>
              <a:t>Examples &amp; Explanations</a:t>
            </a:r>
            <a:endParaRPr lang="en-US" sz="2500" dirty="0"/>
          </a:p>
        </p:txBody>
      </p:sp>
      <p:sp>
        <p:nvSpPr>
          <p:cNvPr id="4" name="Text 2"/>
          <p:cNvSpPr/>
          <p:nvPr/>
        </p:nvSpPr>
        <p:spPr>
          <a:xfrm>
            <a:off x="365760" y="576072"/>
            <a:ext cx="6126480" cy="237744"/>
          </a:xfrm>
          <a:prstGeom prst="rect">
            <a:avLst/>
          </a:prstGeom>
          <a:noFill/>
          <a:ln/>
        </p:spPr>
        <p:txBody>
          <a:bodyPr wrap="square" lIns="0" tIns="0" rIns="0" bIns="0" rtlCol="0" anchor="ctr"/>
          <a:lstStyle/>
          <a:p>
            <a:pPr marL="0" indent="0" algn="l">
              <a:buNone/>
            </a:pPr>
            <a:r>
              <a:rPr lang="en-US" sz="1200" dirty="0">
                <a:solidFill>
                  <a:srgbClr val="FFFFFF"/>
                </a:solidFill>
                <a:latin typeface="Calibri" pitchFamily="34" charset="0"/>
                <a:ea typeface="Calibri" pitchFamily="34" charset="-122"/>
                <a:cs typeface="Calibri" pitchFamily="34" charset="-120"/>
              </a:rPr>
              <a:t>Study Guide Series  ·  Early in the semester</a:t>
            </a:r>
            <a:endParaRPr lang="en-US" sz="1200" dirty="0"/>
          </a:p>
        </p:txBody>
      </p:sp>
      <p:sp>
        <p:nvSpPr>
          <p:cNvPr id="5" name="Shape 3"/>
          <p:cNvSpPr/>
          <p:nvPr/>
        </p:nvSpPr>
        <p:spPr>
          <a:xfrm>
            <a:off x="6647688" y="118872"/>
            <a:ext cx="2249424" cy="586290"/>
          </a:xfrm>
          <a:prstGeom prst="roundRect">
            <a:avLst>
              <a:gd name="adj" fmla="val 9358"/>
            </a:avLst>
          </a:prstGeom>
          <a:solidFill>
            <a:srgbClr val="FFFFFF">
              <a:alpha val="92000"/>
            </a:srgbClr>
          </a:solidFill>
          <a:ln/>
        </p:spPr>
        <p:txBody>
          <a:bodyPr/>
          <a:lstStyle/>
          <a:p>
            <a:endParaRPr lang="en-US"/>
          </a:p>
        </p:txBody>
      </p:sp>
      <p:pic>
        <p:nvPicPr>
          <p:cNvPr id="6" name="Image 0" descr="/home/claude/build/assets/aspen_logo.png"/>
          <p:cNvPicPr>
            <a:picLocks noChangeAspect="1"/>
          </p:cNvPicPr>
          <p:nvPr/>
        </p:nvPicPr>
        <p:blipFill>
          <a:blip r:embed="rId4"/>
          <a:stretch>
            <a:fillRect/>
          </a:stretch>
        </p:blipFill>
        <p:spPr>
          <a:xfrm>
            <a:off x="6729984" y="173736"/>
            <a:ext cx="2084832" cy="476562"/>
          </a:xfrm>
          <a:prstGeom prst="rect">
            <a:avLst/>
          </a:prstGeom>
        </p:spPr>
      </p:pic>
      <p:sp>
        <p:nvSpPr>
          <p:cNvPr id="7" name="Shape 4"/>
          <p:cNvSpPr/>
          <p:nvPr/>
        </p:nvSpPr>
        <p:spPr>
          <a:xfrm>
            <a:off x="0" y="4882896"/>
            <a:ext cx="9144000" cy="260604"/>
          </a:xfrm>
          <a:prstGeom prst="rect">
            <a:avLst/>
          </a:prstGeom>
          <a:solidFill>
            <a:srgbClr val="D4AC70"/>
          </a:solidFill>
          <a:ln/>
        </p:spPr>
        <p:txBody>
          <a:bodyPr/>
          <a:lstStyle/>
          <a:p>
            <a:endParaRPr lang="en-US"/>
          </a:p>
        </p:txBody>
      </p:sp>
      <p:sp>
        <p:nvSpPr>
          <p:cNvPr id="8" name="Text 5"/>
          <p:cNvSpPr/>
          <p:nvPr/>
        </p:nvSpPr>
        <p:spPr>
          <a:xfrm>
            <a:off x="274320" y="4882896"/>
            <a:ext cx="5486400" cy="260604"/>
          </a:xfrm>
          <a:prstGeom prst="rect">
            <a:avLst/>
          </a:prstGeom>
          <a:noFill/>
          <a:ln/>
        </p:spPr>
        <p:txBody>
          <a:bodyPr wrap="square" lIns="0" tIns="0" rIns="0" bIns="0" rtlCol="0" anchor="ctr"/>
          <a:lstStyle/>
          <a:p>
            <a:pPr marL="0" indent="0" algn="l">
              <a:buNone/>
            </a:pPr>
            <a:r>
              <a:rPr lang="en-US" sz="1050" b="1" dirty="0">
                <a:solidFill>
                  <a:srgbClr val="1A1A2E"/>
                </a:solidFill>
                <a:latin typeface="Calibri" pitchFamily="34" charset="0"/>
                <a:ea typeface="Calibri" pitchFamily="34" charset="-122"/>
                <a:cs typeface="Calibri" pitchFamily="34" charset="-120"/>
              </a:rPr>
              <a:t>Aspen Learning Library  |  Study Guide Series</a:t>
            </a:r>
            <a:endParaRPr lang="en-US" sz="1050" dirty="0"/>
          </a:p>
        </p:txBody>
      </p:sp>
      <p:sp>
        <p:nvSpPr>
          <p:cNvPr id="9" name="Text 6"/>
          <p:cNvSpPr/>
          <p:nvPr/>
        </p:nvSpPr>
        <p:spPr>
          <a:xfrm>
            <a:off x="8138160" y="4882896"/>
            <a:ext cx="731520" cy="260604"/>
          </a:xfrm>
          <a:prstGeom prst="rect">
            <a:avLst/>
          </a:prstGeom>
          <a:noFill/>
          <a:ln/>
        </p:spPr>
        <p:txBody>
          <a:bodyPr wrap="square" lIns="0" tIns="0" rIns="0" bIns="0" rtlCol="0" anchor="ctr"/>
          <a:lstStyle/>
          <a:p>
            <a:pPr marL="0" indent="0" algn="r">
              <a:buNone/>
            </a:pPr>
            <a:r>
              <a:rPr lang="en-US" sz="1050" b="1" dirty="0">
                <a:solidFill>
                  <a:srgbClr val="1A1A2E"/>
                </a:solidFill>
                <a:latin typeface="Calibri" pitchFamily="34" charset="0"/>
                <a:ea typeface="Calibri" pitchFamily="34" charset="-122"/>
                <a:cs typeface="Calibri" pitchFamily="34" charset="-120"/>
              </a:rPr>
              <a:t>6 / 17</a:t>
            </a:r>
            <a:endParaRPr lang="en-US" sz="1050" dirty="0"/>
          </a:p>
        </p:txBody>
      </p:sp>
      <p:sp>
        <p:nvSpPr>
          <p:cNvPr id="11" name="Text 7"/>
          <p:cNvSpPr/>
          <p:nvPr/>
        </p:nvSpPr>
        <p:spPr>
          <a:xfrm>
            <a:off x="365760" y="987552"/>
            <a:ext cx="3657600" cy="219456"/>
          </a:xfrm>
          <a:prstGeom prst="rect">
            <a:avLst/>
          </a:prstGeom>
          <a:noFill/>
          <a:ln/>
        </p:spPr>
        <p:txBody>
          <a:bodyPr wrap="square" lIns="0" tIns="0" rIns="0" bIns="0" rtlCol="0" anchor="ctr"/>
          <a:lstStyle/>
          <a:p>
            <a:pPr marL="0" indent="0" algn="l">
              <a:buNone/>
            </a:pPr>
            <a:r>
              <a:rPr lang="en-US" sz="1150" b="1" kern="0" spc="120" dirty="0">
                <a:solidFill>
                  <a:srgbClr val="BF2D2E"/>
                </a:solidFill>
                <a:latin typeface="Calibri" pitchFamily="34" charset="0"/>
                <a:ea typeface="Calibri" pitchFamily="34" charset="-122"/>
                <a:cs typeface="Calibri" pitchFamily="34" charset="-120"/>
              </a:rPr>
              <a:t>WHAT IT IS</a:t>
            </a:r>
            <a:endParaRPr lang="en-US" sz="1150" dirty="0"/>
          </a:p>
        </p:txBody>
      </p:sp>
      <p:sp>
        <p:nvSpPr>
          <p:cNvPr id="12" name="Text 8"/>
          <p:cNvSpPr/>
          <p:nvPr/>
        </p:nvSpPr>
        <p:spPr>
          <a:xfrm>
            <a:off x="365760" y="1234440"/>
            <a:ext cx="8412480" cy="868680"/>
          </a:xfrm>
          <a:prstGeom prst="rect">
            <a:avLst/>
          </a:prstGeom>
          <a:noFill/>
          <a:ln/>
        </p:spPr>
        <p:txBody>
          <a:bodyPr wrap="square" lIns="0" tIns="0" rIns="0" bIns="0" rtlCol="0" anchor="t"/>
          <a:lstStyle/>
          <a:p>
            <a:pPr marL="0" indent="0" algn="l">
              <a:lnSpc>
                <a:spcPct val="112000"/>
              </a:lnSpc>
              <a:buNone/>
            </a:pPr>
            <a:r>
              <a:rPr lang="en-US" sz="1300" dirty="0">
                <a:solidFill>
                  <a:srgbClr val="3A3A3A"/>
                </a:solidFill>
                <a:latin typeface="Calibri" pitchFamily="34" charset="0"/>
                <a:ea typeface="Calibri" pitchFamily="34" charset="-122"/>
                <a:cs typeface="Calibri" pitchFamily="34" charset="-120"/>
              </a:rPr>
              <a:t>Sometimes a concept isn't clicking, no matter how many times you reread the casebook. Examples &amp; Explanations explains it plainly, then tests you with hypotheticals so you can check your own reasoning.</a:t>
            </a:r>
            <a:endParaRPr lang="en-US" sz="1300" dirty="0"/>
          </a:p>
        </p:txBody>
      </p:sp>
      <p:sp>
        <p:nvSpPr>
          <p:cNvPr id="13" name="Shape 9"/>
          <p:cNvSpPr/>
          <p:nvPr/>
        </p:nvSpPr>
        <p:spPr>
          <a:xfrm>
            <a:off x="365760" y="2212848"/>
            <a:ext cx="3977640" cy="2450592"/>
          </a:xfrm>
          <a:prstGeom prst="roundRect">
            <a:avLst>
              <a:gd name="adj" fmla="val 2612"/>
            </a:avLst>
          </a:prstGeom>
          <a:solidFill>
            <a:srgbClr val="F1EEE7"/>
          </a:solidFill>
          <a:ln/>
        </p:spPr>
        <p:txBody>
          <a:bodyPr/>
          <a:lstStyle/>
          <a:p>
            <a:endParaRPr lang="en-US"/>
          </a:p>
        </p:txBody>
      </p:sp>
      <p:sp>
        <p:nvSpPr>
          <p:cNvPr id="14" name="Shape 10"/>
          <p:cNvSpPr/>
          <p:nvPr/>
        </p:nvSpPr>
        <p:spPr>
          <a:xfrm>
            <a:off x="4617720" y="2212848"/>
            <a:ext cx="4160520" cy="2450592"/>
          </a:xfrm>
          <a:prstGeom prst="roundRect">
            <a:avLst>
              <a:gd name="adj" fmla="val 2612"/>
            </a:avLst>
          </a:prstGeom>
          <a:solidFill>
            <a:srgbClr val="F1EEE7"/>
          </a:solidFill>
          <a:ln/>
        </p:spPr>
        <p:txBody>
          <a:bodyPr/>
          <a:lstStyle/>
          <a:p>
            <a:endParaRPr lang="en-US"/>
          </a:p>
        </p:txBody>
      </p:sp>
      <p:sp>
        <p:nvSpPr>
          <p:cNvPr id="15" name="Text 11"/>
          <p:cNvSpPr/>
          <p:nvPr/>
        </p:nvSpPr>
        <p:spPr>
          <a:xfrm>
            <a:off x="566928" y="2377440"/>
            <a:ext cx="3566160" cy="219456"/>
          </a:xfrm>
          <a:prstGeom prst="rect">
            <a:avLst/>
          </a:prstGeom>
          <a:noFill/>
          <a:ln/>
        </p:spPr>
        <p:txBody>
          <a:bodyPr wrap="square" lIns="0" tIns="0" rIns="0" bIns="0" rtlCol="0" anchor="ctr"/>
          <a:lstStyle/>
          <a:p>
            <a:pPr marL="0" indent="0" algn="l">
              <a:buNone/>
            </a:pPr>
            <a:r>
              <a:rPr lang="en-US" sz="1150" b="1" kern="0" spc="120" dirty="0">
                <a:solidFill>
                  <a:srgbClr val="BF2D2E"/>
                </a:solidFill>
                <a:latin typeface="Calibri" pitchFamily="34" charset="0"/>
                <a:ea typeface="Calibri" pitchFamily="34" charset="-122"/>
                <a:cs typeface="Calibri" pitchFamily="34" charset="-120"/>
              </a:rPr>
              <a:t>WHAT'S INSIDE</a:t>
            </a:r>
            <a:endParaRPr lang="en-US" sz="1150" dirty="0"/>
          </a:p>
        </p:txBody>
      </p:sp>
      <p:sp>
        <p:nvSpPr>
          <p:cNvPr id="16" name="Shape 12"/>
          <p:cNvSpPr/>
          <p:nvPr/>
        </p:nvSpPr>
        <p:spPr>
          <a:xfrm>
            <a:off x="566928" y="2724912"/>
            <a:ext cx="3575304" cy="365760"/>
          </a:xfrm>
          <a:prstGeom prst="roundRect">
            <a:avLst>
              <a:gd name="adj" fmla="val 15000"/>
            </a:avLst>
          </a:prstGeom>
          <a:solidFill>
            <a:srgbClr val="FFFFFF"/>
          </a:solidFill>
          <a:ln w="12700">
            <a:solidFill>
              <a:srgbClr val="D4AC70"/>
            </a:solidFill>
            <a:prstDash val="solid"/>
          </a:ln>
        </p:spPr>
        <p:txBody>
          <a:bodyPr/>
          <a:lstStyle/>
          <a:p>
            <a:endParaRPr lang="en-US"/>
          </a:p>
        </p:txBody>
      </p:sp>
      <p:sp>
        <p:nvSpPr>
          <p:cNvPr id="17" name="Text 13"/>
          <p:cNvSpPr/>
          <p:nvPr/>
        </p:nvSpPr>
        <p:spPr>
          <a:xfrm>
            <a:off x="676656" y="2724912"/>
            <a:ext cx="3355848" cy="365760"/>
          </a:xfrm>
          <a:prstGeom prst="rect">
            <a:avLst/>
          </a:prstGeom>
          <a:noFill/>
          <a:ln/>
        </p:spPr>
        <p:txBody>
          <a:bodyPr wrap="square" lIns="0" tIns="0" rIns="0" bIns="0" rtlCol="0" anchor="ctr"/>
          <a:lstStyle/>
          <a:p>
            <a:pPr marL="0" indent="0" algn="l">
              <a:buNone/>
            </a:pPr>
            <a:r>
              <a:rPr lang="en-US" sz="1200" b="1" dirty="0">
                <a:solidFill>
                  <a:srgbClr val="BF2D2E"/>
                </a:solidFill>
                <a:latin typeface="Calibri" pitchFamily="34" charset="0"/>
                <a:ea typeface="Calibri" pitchFamily="34" charset="-122"/>
                <a:cs typeface="Calibri" pitchFamily="34" charset="-120"/>
              </a:rPr>
              <a:t>✓  </a:t>
            </a:r>
            <a:r>
              <a:rPr lang="en-US" sz="1200" dirty="0">
                <a:solidFill>
                  <a:srgbClr val="2A2A2A"/>
                </a:solidFill>
                <a:latin typeface="Calibri" pitchFamily="34" charset="0"/>
                <a:ea typeface="Calibri" pitchFamily="34" charset="-122"/>
                <a:cs typeface="Calibri" pitchFamily="34" charset="-120"/>
              </a:rPr>
              <a:t>Hypotheticals + Model Answers</a:t>
            </a:r>
            <a:endParaRPr lang="en-US" sz="1200" dirty="0"/>
          </a:p>
        </p:txBody>
      </p:sp>
      <p:sp>
        <p:nvSpPr>
          <p:cNvPr id="18" name="Shape 14"/>
          <p:cNvSpPr/>
          <p:nvPr/>
        </p:nvSpPr>
        <p:spPr>
          <a:xfrm>
            <a:off x="566928" y="3182112"/>
            <a:ext cx="3575304" cy="365760"/>
          </a:xfrm>
          <a:prstGeom prst="roundRect">
            <a:avLst>
              <a:gd name="adj" fmla="val 15000"/>
            </a:avLst>
          </a:prstGeom>
          <a:solidFill>
            <a:srgbClr val="FFFFFF"/>
          </a:solidFill>
          <a:ln w="12700">
            <a:solidFill>
              <a:srgbClr val="D4AC70"/>
            </a:solidFill>
            <a:prstDash val="solid"/>
          </a:ln>
        </p:spPr>
        <p:txBody>
          <a:bodyPr/>
          <a:lstStyle/>
          <a:p>
            <a:endParaRPr lang="en-US"/>
          </a:p>
        </p:txBody>
      </p:sp>
      <p:sp>
        <p:nvSpPr>
          <p:cNvPr id="19" name="Text 15"/>
          <p:cNvSpPr/>
          <p:nvPr/>
        </p:nvSpPr>
        <p:spPr>
          <a:xfrm>
            <a:off x="676656" y="3182112"/>
            <a:ext cx="3355848" cy="365760"/>
          </a:xfrm>
          <a:prstGeom prst="rect">
            <a:avLst/>
          </a:prstGeom>
          <a:noFill/>
          <a:ln/>
        </p:spPr>
        <p:txBody>
          <a:bodyPr wrap="square" lIns="0" tIns="0" rIns="0" bIns="0" rtlCol="0" anchor="ctr"/>
          <a:lstStyle/>
          <a:p>
            <a:pPr marL="0" indent="0" algn="l">
              <a:buNone/>
            </a:pPr>
            <a:r>
              <a:rPr lang="en-US" sz="1200" b="1" dirty="0">
                <a:solidFill>
                  <a:srgbClr val="BF2D2E"/>
                </a:solidFill>
                <a:latin typeface="Calibri" pitchFamily="34" charset="0"/>
                <a:ea typeface="Calibri" pitchFamily="34" charset="-122"/>
                <a:cs typeface="Calibri" pitchFamily="34" charset="-120"/>
              </a:rPr>
              <a:t>✓  </a:t>
            </a:r>
            <a:r>
              <a:rPr lang="en-US" sz="1200" dirty="0">
                <a:solidFill>
                  <a:srgbClr val="2A2A2A"/>
                </a:solidFill>
                <a:latin typeface="Calibri" pitchFamily="34" charset="0"/>
                <a:ea typeface="Calibri" pitchFamily="34" charset="-122"/>
                <a:cs typeface="Calibri" pitchFamily="34" charset="-120"/>
              </a:rPr>
              <a:t>Works With Any Casebook</a:t>
            </a:r>
            <a:endParaRPr lang="en-US" sz="1200" dirty="0"/>
          </a:p>
        </p:txBody>
      </p:sp>
      <p:sp>
        <p:nvSpPr>
          <p:cNvPr id="20" name="Shape 16"/>
          <p:cNvSpPr/>
          <p:nvPr/>
        </p:nvSpPr>
        <p:spPr>
          <a:xfrm>
            <a:off x="566928" y="3639312"/>
            <a:ext cx="3575304" cy="365760"/>
          </a:xfrm>
          <a:prstGeom prst="roundRect">
            <a:avLst>
              <a:gd name="adj" fmla="val 15000"/>
            </a:avLst>
          </a:prstGeom>
          <a:solidFill>
            <a:srgbClr val="FFFFFF"/>
          </a:solidFill>
          <a:ln w="12700">
            <a:solidFill>
              <a:srgbClr val="D4AC70"/>
            </a:solidFill>
            <a:prstDash val="solid"/>
          </a:ln>
        </p:spPr>
        <p:txBody>
          <a:bodyPr/>
          <a:lstStyle/>
          <a:p>
            <a:endParaRPr lang="en-US"/>
          </a:p>
        </p:txBody>
      </p:sp>
      <p:sp>
        <p:nvSpPr>
          <p:cNvPr id="21" name="Text 17"/>
          <p:cNvSpPr/>
          <p:nvPr/>
        </p:nvSpPr>
        <p:spPr>
          <a:xfrm>
            <a:off x="676656" y="3639312"/>
            <a:ext cx="3355848" cy="365760"/>
          </a:xfrm>
          <a:prstGeom prst="rect">
            <a:avLst/>
          </a:prstGeom>
          <a:noFill/>
          <a:ln/>
        </p:spPr>
        <p:txBody>
          <a:bodyPr wrap="square" lIns="0" tIns="0" rIns="0" bIns="0" rtlCol="0" anchor="ctr"/>
          <a:lstStyle/>
          <a:p>
            <a:pPr marL="0" indent="0" algn="l">
              <a:buNone/>
            </a:pPr>
            <a:r>
              <a:rPr lang="en-US" sz="1200" b="1" dirty="0">
                <a:solidFill>
                  <a:srgbClr val="BF2D2E"/>
                </a:solidFill>
                <a:latin typeface="Calibri" pitchFamily="34" charset="0"/>
                <a:ea typeface="Calibri" pitchFamily="34" charset="-122"/>
                <a:cs typeface="Calibri" pitchFamily="34" charset="-120"/>
              </a:rPr>
              <a:t>✓  </a:t>
            </a:r>
            <a:r>
              <a:rPr lang="en-US" sz="1200" dirty="0">
                <a:solidFill>
                  <a:srgbClr val="2A2A2A"/>
                </a:solidFill>
                <a:latin typeface="Calibri" pitchFamily="34" charset="0"/>
                <a:ea typeface="Calibri" pitchFamily="34" charset="-122"/>
                <a:cs typeface="Calibri" pitchFamily="34" charset="-120"/>
              </a:rPr>
              <a:t>Conversational, Approachable Style</a:t>
            </a:r>
            <a:endParaRPr lang="en-US" sz="1200" dirty="0"/>
          </a:p>
        </p:txBody>
      </p:sp>
      <p:sp>
        <p:nvSpPr>
          <p:cNvPr id="22" name="Text 18"/>
          <p:cNvSpPr/>
          <p:nvPr/>
        </p:nvSpPr>
        <p:spPr>
          <a:xfrm>
            <a:off x="4818888" y="2377440"/>
            <a:ext cx="3566160" cy="219456"/>
          </a:xfrm>
          <a:prstGeom prst="rect">
            <a:avLst/>
          </a:prstGeom>
          <a:noFill/>
          <a:ln/>
        </p:spPr>
        <p:txBody>
          <a:bodyPr wrap="square" lIns="0" tIns="0" rIns="0" bIns="0" rtlCol="0" anchor="ctr"/>
          <a:lstStyle/>
          <a:p>
            <a:pPr marL="0" indent="0" algn="l">
              <a:buNone/>
            </a:pPr>
            <a:r>
              <a:rPr lang="en-US" sz="1150" b="1" kern="0" spc="120" dirty="0">
                <a:solidFill>
                  <a:srgbClr val="BF2D2E"/>
                </a:solidFill>
                <a:latin typeface="Calibri" pitchFamily="34" charset="0"/>
                <a:ea typeface="Calibri" pitchFamily="34" charset="-122"/>
                <a:cs typeface="Calibri" pitchFamily="34" charset="-120"/>
              </a:rPr>
              <a:t>WHEN TO USE IT</a:t>
            </a:r>
            <a:endParaRPr lang="en-US" sz="1150" dirty="0"/>
          </a:p>
        </p:txBody>
      </p:sp>
      <p:sp>
        <p:nvSpPr>
          <p:cNvPr id="23" name="Shape 19"/>
          <p:cNvSpPr/>
          <p:nvPr/>
        </p:nvSpPr>
        <p:spPr>
          <a:xfrm>
            <a:off x="4818888" y="2724912"/>
            <a:ext cx="2468880" cy="365760"/>
          </a:xfrm>
          <a:prstGeom prst="roundRect">
            <a:avLst>
              <a:gd name="adj" fmla="val 20000"/>
            </a:avLst>
          </a:prstGeom>
          <a:solidFill>
            <a:srgbClr val="BF2D2E"/>
          </a:solidFill>
          <a:ln/>
        </p:spPr>
        <p:txBody>
          <a:bodyPr/>
          <a:lstStyle/>
          <a:p>
            <a:endParaRPr lang="en-US"/>
          </a:p>
        </p:txBody>
      </p:sp>
      <p:sp>
        <p:nvSpPr>
          <p:cNvPr id="24" name="Text 20"/>
          <p:cNvSpPr/>
          <p:nvPr/>
        </p:nvSpPr>
        <p:spPr>
          <a:xfrm>
            <a:off x="4818888" y="2724912"/>
            <a:ext cx="2468880" cy="365760"/>
          </a:xfrm>
          <a:prstGeom prst="rect">
            <a:avLst/>
          </a:prstGeom>
          <a:noFill/>
          <a:ln/>
        </p:spPr>
        <p:txBody>
          <a:bodyPr wrap="square" lIns="0" tIns="0" rIns="0" bIns="0" rtlCol="0" anchor="ctr"/>
          <a:lstStyle/>
          <a:p>
            <a:pPr marL="0" indent="0" algn="ctr">
              <a:buNone/>
            </a:pPr>
            <a:r>
              <a:rPr lang="en-US" sz="1250" b="1" kern="0" spc="100" dirty="0">
                <a:solidFill>
                  <a:srgbClr val="FFFFFF"/>
                </a:solidFill>
                <a:latin typeface="Calibri" pitchFamily="34" charset="0"/>
                <a:ea typeface="Calibri" pitchFamily="34" charset="-122"/>
                <a:cs typeface="Calibri" pitchFamily="34" charset="-120"/>
              </a:rPr>
              <a:t>EARLY IN THE SEMESTER</a:t>
            </a:r>
            <a:endParaRPr lang="en-US" sz="1250" dirty="0"/>
          </a:p>
        </p:txBody>
      </p:sp>
      <p:sp>
        <p:nvSpPr>
          <p:cNvPr id="25" name="Text 21"/>
          <p:cNvSpPr/>
          <p:nvPr/>
        </p:nvSpPr>
        <p:spPr>
          <a:xfrm>
            <a:off x="4818888" y="3264408"/>
            <a:ext cx="3758184" cy="1280160"/>
          </a:xfrm>
          <a:prstGeom prst="rect">
            <a:avLst/>
          </a:prstGeom>
          <a:noFill/>
          <a:ln/>
        </p:spPr>
        <p:txBody>
          <a:bodyPr wrap="square" lIns="0" tIns="0" rIns="0" bIns="0" rtlCol="0" anchor="t"/>
          <a:lstStyle/>
          <a:p>
            <a:pPr marL="0" indent="0" algn="l">
              <a:lnSpc>
                <a:spcPct val="115000"/>
              </a:lnSpc>
              <a:buNone/>
            </a:pPr>
            <a:r>
              <a:rPr lang="en-US" sz="1300" dirty="0">
                <a:solidFill>
                  <a:srgbClr val="3A3A3A"/>
                </a:solidFill>
                <a:latin typeface="Calibri" pitchFamily="34" charset="0"/>
                <a:ea typeface="Calibri" pitchFamily="34" charset="-122"/>
                <a:cs typeface="Calibri" pitchFamily="34" charset="-120"/>
              </a:rPr>
              <a:t>Because it isn't tied to a casebook, you can pick it up the first week of class and start working through hypotheticals right away.</a:t>
            </a:r>
            <a:endParaRPr lang="en-US" sz="1300" dirty="0"/>
          </a:p>
        </p:txBody>
      </p:sp>
    </p:spTree>
  </p:cSld>
  <p:clrMapOvr>
    <a:masterClrMapping/>
  </p:clrMapOvr>
  <p:extLst>
    <p:ext uri="{6950BFC3-D8DA-4A85-94F7-54DA5524770B}">
      <p188:commentRel xmlns:p188="http://schemas.microsoft.com/office/powerpoint/2018/8/main" r:id="rId3"/>
    </p:ext>
  </p:extLst>
</p:sld>
</file>

<file path=ppt/slides/slide8.xml><?xml version="1.0" encoding="utf-8"?>
<p:sld xmlns:a="http://schemas.openxmlformats.org/drawingml/2006/main" xmlns:r="http://schemas.openxmlformats.org/officeDocument/2006/relationships" xmlns:p="http://schemas.openxmlformats.org/presentationml/2006/main">
  <p:cSld name="Slide 8">
    <p:bg>
      <p:bgPr>
        <a:solidFill>
          <a:srgbClr val="F8F6F2"/>
        </a:solidFill>
        <a:effectLst/>
      </p:bgPr>
    </p:bg>
    <p:spTree>
      <p:nvGrpSpPr>
        <p:cNvPr id="1" name=""/>
        <p:cNvGrpSpPr/>
        <p:nvPr/>
      </p:nvGrpSpPr>
      <p:grpSpPr>
        <a:xfrm>
          <a:off x="0" y="0"/>
          <a:ext cx="0" cy="0"/>
          <a:chOff x="0" y="0"/>
          <a:chExt cx="0" cy="0"/>
        </a:xfrm>
      </p:grpSpPr>
      <p:sp>
        <p:nvSpPr>
          <p:cNvPr id="2" name="Shape 0"/>
          <p:cNvSpPr/>
          <p:nvPr/>
        </p:nvSpPr>
        <p:spPr>
          <a:xfrm>
            <a:off x="0" y="0"/>
            <a:ext cx="9144000" cy="863559"/>
          </a:xfrm>
          <a:prstGeom prst="rect">
            <a:avLst/>
          </a:prstGeom>
          <a:solidFill>
            <a:srgbClr val="BF2D2E"/>
          </a:solidFill>
          <a:ln/>
        </p:spPr>
        <p:txBody>
          <a:bodyPr/>
          <a:lstStyle/>
          <a:p>
            <a:endParaRPr lang="en-US"/>
          </a:p>
        </p:txBody>
      </p:sp>
      <p:sp>
        <p:nvSpPr>
          <p:cNvPr id="3" name="Text 1"/>
          <p:cNvSpPr/>
          <p:nvPr/>
        </p:nvSpPr>
        <p:spPr>
          <a:xfrm>
            <a:off x="365760" y="82296"/>
            <a:ext cx="6126480" cy="457200"/>
          </a:xfrm>
          <a:prstGeom prst="rect">
            <a:avLst/>
          </a:prstGeom>
          <a:noFill/>
          <a:ln/>
        </p:spPr>
        <p:txBody>
          <a:bodyPr wrap="square" lIns="0" tIns="0" rIns="0" bIns="0" rtlCol="0" anchor="ctr"/>
          <a:lstStyle/>
          <a:p>
            <a:pPr marL="0" indent="0" algn="l">
              <a:buNone/>
            </a:pPr>
            <a:r>
              <a:rPr lang="en-US" sz="2500" b="1" dirty="0">
                <a:solidFill>
                  <a:srgbClr val="FFFFFF"/>
                </a:solidFill>
                <a:latin typeface="Cambria" pitchFamily="34" charset="0"/>
                <a:ea typeface="Cambria" pitchFamily="34" charset="-122"/>
                <a:cs typeface="Cambria" pitchFamily="34" charset="-120"/>
              </a:rPr>
              <a:t>The Glannon Guides</a:t>
            </a:r>
            <a:endParaRPr lang="en-US" sz="2500" dirty="0"/>
          </a:p>
        </p:txBody>
      </p:sp>
      <p:sp>
        <p:nvSpPr>
          <p:cNvPr id="4" name="Text 2"/>
          <p:cNvSpPr/>
          <p:nvPr/>
        </p:nvSpPr>
        <p:spPr>
          <a:xfrm>
            <a:off x="365760" y="576072"/>
            <a:ext cx="6126480" cy="237744"/>
          </a:xfrm>
          <a:prstGeom prst="rect">
            <a:avLst/>
          </a:prstGeom>
          <a:noFill/>
          <a:ln/>
        </p:spPr>
        <p:txBody>
          <a:bodyPr wrap="square" lIns="0" tIns="0" rIns="0" bIns="0" rtlCol="0" anchor="ctr"/>
          <a:lstStyle/>
          <a:p>
            <a:pPr marL="0" indent="0" algn="l">
              <a:buNone/>
            </a:pPr>
            <a:r>
              <a:rPr lang="en-US" sz="1200" dirty="0">
                <a:solidFill>
                  <a:srgbClr val="FFFFFF"/>
                </a:solidFill>
                <a:latin typeface="Calibri" pitchFamily="34" charset="0"/>
                <a:ea typeface="Calibri" pitchFamily="34" charset="-122"/>
                <a:cs typeface="Calibri" pitchFamily="34" charset="-120"/>
              </a:rPr>
              <a:t>Study Guide Series  ·  Mid-semester</a:t>
            </a:r>
            <a:endParaRPr lang="en-US" sz="1200" dirty="0"/>
          </a:p>
        </p:txBody>
      </p:sp>
      <p:sp>
        <p:nvSpPr>
          <p:cNvPr id="5" name="Shape 3"/>
          <p:cNvSpPr/>
          <p:nvPr/>
        </p:nvSpPr>
        <p:spPr>
          <a:xfrm>
            <a:off x="6647688" y="118872"/>
            <a:ext cx="2249424" cy="586290"/>
          </a:xfrm>
          <a:prstGeom prst="roundRect">
            <a:avLst>
              <a:gd name="adj" fmla="val 9358"/>
            </a:avLst>
          </a:prstGeom>
          <a:solidFill>
            <a:srgbClr val="FFFFFF">
              <a:alpha val="92000"/>
            </a:srgbClr>
          </a:solidFill>
          <a:ln/>
        </p:spPr>
        <p:txBody>
          <a:bodyPr/>
          <a:lstStyle/>
          <a:p>
            <a:endParaRPr lang="en-US"/>
          </a:p>
        </p:txBody>
      </p:sp>
      <p:pic>
        <p:nvPicPr>
          <p:cNvPr id="6" name="Image 0" descr="/home/claude/build/assets/aspen_logo.png"/>
          <p:cNvPicPr>
            <a:picLocks noChangeAspect="1"/>
          </p:cNvPicPr>
          <p:nvPr/>
        </p:nvPicPr>
        <p:blipFill>
          <a:blip r:embed="rId3"/>
          <a:stretch>
            <a:fillRect/>
          </a:stretch>
        </p:blipFill>
        <p:spPr>
          <a:xfrm>
            <a:off x="6729984" y="173736"/>
            <a:ext cx="2084832" cy="476562"/>
          </a:xfrm>
          <a:prstGeom prst="rect">
            <a:avLst/>
          </a:prstGeom>
        </p:spPr>
      </p:pic>
      <p:sp>
        <p:nvSpPr>
          <p:cNvPr id="7" name="Shape 4"/>
          <p:cNvSpPr/>
          <p:nvPr/>
        </p:nvSpPr>
        <p:spPr>
          <a:xfrm>
            <a:off x="0" y="4882896"/>
            <a:ext cx="9144000" cy="260604"/>
          </a:xfrm>
          <a:prstGeom prst="rect">
            <a:avLst/>
          </a:prstGeom>
          <a:solidFill>
            <a:srgbClr val="D4AC70"/>
          </a:solidFill>
          <a:ln/>
        </p:spPr>
        <p:txBody>
          <a:bodyPr/>
          <a:lstStyle/>
          <a:p>
            <a:endParaRPr lang="en-US"/>
          </a:p>
        </p:txBody>
      </p:sp>
      <p:sp>
        <p:nvSpPr>
          <p:cNvPr id="8" name="Text 5"/>
          <p:cNvSpPr/>
          <p:nvPr/>
        </p:nvSpPr>
        <p:spPr>
          <a:xfrm>
            <a:off x="274320" y="4882896"/>
            <a:ext cx="5486400" cy="260604"/>
          </a:xfrm>
          <a:prstGeom prst="rect">
            <a:avLst/>
          </a:prstGeom>
          <a:noFill/>
          <a:ln/>
        </p:spPr>
        <p:txBody>
          <a:bodyPr wrap="square" lIns="0" tIns="0" rIns="0" bIns="0" rtlCol="0" anchor="ctr"/>
          <a:lstStyle/>
          <a:p>
            <a:pPr marL="0" indent="0" algn="l">
              <a:buNone/>
            </a:pPr>
            <a:r>
              <a:rPr lang="en-US" sz="1050" b="1" dirty="0">
                <a:solidFill>
                  <a:srgbClr val="1A1A2E"/>
                </a:solidFill>
                <a:latin typeface="Calibri" pitchFamily="34" charset="0"/>
                <a:ea typeface="Calibri" pitchFamily="34" charset="-122"/>
                <a:cs typeface="Calibri" pitchFamily="34" charset="-120"/>
              </a:rPr>
              <a:t>Aspen Learning Library  |  Study Guide Series</a:t>
            </a:r>
            <a:endParaRPr lang="en-US" sz="1050" dirty="0"/>
          </a:p>
        </p:txBody>
      </p:sp>
      <p:sp>
        <p:nvSpPr>
          <p:cNvPr id="9" name="Text 6"/>
          <p:cNvSpPr/>
          <p:nvPr/>
        </p:nvSpPr>
        <p:spPr>
          <a:xfrm>
            <a:off x="8138160" y="4882896"/>
            <a:ext cx="731520" cy="260604"/>
          </a:xfrm>
          <a:prstGeom prst="rect">
            <a:avLst/>
          </a:prstGeom>
          <a:noFill/>
          <a:ln/>
        </p:spPr>
        <p:txBody>
          <a:bodyPr wrap="square" lIns="0" tIns="0" rIns="0" bIns="0" rtlCol="0" anchor="ctr"/>
          <a:lstStyle/>
          <a:p>
            <a:pPr marL="0" indent="0" algn="r">
              <a:buNone/>
            </a:pPr>
            <a:r>
              <a:rPr lang="en-US" sz="1050" b="1" dirty="0">
                <a:solidFill>
                  <a:srgbClr val="1A1A2E"/>
                </a:solidFill>
                <a:latin typeface="Calibri" pitchFamily="34" charset="0"/>
                <a:ea typeface="Calibri" pitchFamily="34" charset="-122"/>
                <a:cs typeface="Calibri" pitchFamily="34" charset="-120"/>
              </a:rPr>
              <a:t>7 / 17</a:t>
            </a:r>
            <a:endParaRPr lang="en-US" sz="1050" dirty="0"/>
          </a:p>
        </p:txBody>
      </p:sp>
      <p:sp>
        <p:nvSpPr>
          <p:cNvPr id="11" name="Text 7"/>
          <p:cNvSpPr/>
          <p:nvPr/>
        </p:nvSpPr>
        <p:spPr>
          <a:xfrm>
            <a:off x="365760" y="987552"/>
            <a:ext cx="3657600" cy="219456"/>
          </a:xfrm>
          <a:prstGeom prst="rect">
            <a:avLst/>
          </a:prstGeom>
          <a:noFill/>
          <a:ln/>
        </p:spPr>
        <p:txBody>
          <a:bodyPr wrap="square" lIns="0" tIns="0" rIns="0" bIns="0" rtlCol="0" anchor="ctr"/>
          <a:lstStyle/>
          <a:p>
            <a:pPr marL="0" indent="0" algn="l">
              <a:buNone/>
            </a:pPr>
            <a:r>
              <a:rPr lang="en-US" sz="1150" b="1" kern="0" spc="120" dirty="0">
                <a:solidFill>
                  <a:srgbClr val="BF2D2E"/>
                </a:solidFill>
                <a:latin typeface="Calibri" pitchFamily="34" charset="0"/>
                <a:ea typeface="Calibri" pitchFamily="34" charset="-122"/>
                <a:cs typeface="Calibri" pitchFamily="34" charset="-120"/>
              </a:rPr>
              <a:t>WHAT IT IS</a:t>
            </a:r>
            <a:endParaRPr lang="en-US" sz="1150" dirty="0"/>
          </a:p>
        </p:txBody>
      </p:sp>
      <p:sp>
        <p:nvSpPr>
          <p:cNvPr id="12" name="Text 8"/>
          <p:cNvSpPr/>
          <p:nvPr/>
        </p:nvSpPr>
        <p:spPr>
          <a:xfrm>
            <a:off x="365760" y="1234440"/>
            <a:ext cx="8412480" cy="868680"/>
          </a:xfrm>
          <a:prstGeom prst="rect">
            <a:avLst/>
          </a:prstGeom>
          <a:noFill/>
          <a:ln/>
        </p:spPr>
        <p:txBody>
          <a:bodyPr wrap="square" lIns="0" tIns="0" rIns="0" bIns="0" rtlCol="0" anchor="t"/>
          <a:lstStyle/>
          <a:p>
            <a:pPr marL="0" indent="0" algn="l">
              <a:lnSpc>
                <a:spcPct val="112000"/>
              </a:lnSpc>
              <a:buNone/>
            </a:pPr>
            <a:r>
              <a:rPr lang="en-US" sz="1300" dirty="0">
                <a:solidFill>
                  <a:srgbClr val="3A3A3A"/>
                </a:solidFill>
                <a:latin typeface="Calibri" pitchFamily="34" charset="0"/>
                <a:ea typeface="Calibri" pitchFamily="34" charset="-122"/>
                <a:cs typeface="Calibri" pitchFamily="34" charset="-120"/>
              </a:rPr>
              <a:t>There's a real difference between understanding a rule and applying it cold. The Glannon Guides test each concept the moment it's explained, so you know right away if it landed.</a:t>
            </a:r>
            <a:endParaRPr lang="en-US" sz="1300" dirty="0"/>
          </a:p>
        </p:txBody>
      </p:sp>
      <p:sp>
        <p:nvSpPr>
          <p:cNvPr id="13" name="Shape 9"/>
          <p:cNvSpPr/>
          <p:nvPr/>
        </p:nvSpPr>
        <p:spPr>
          <a:xfrm>
            <a:off x="365760" y="2212848"/>
            <a:ext cx="3977640" cy="2450592"/>
          </a:xfrm>
          <a:prstGeom prst="roundRect">
            <a:avLst>
              <a:gd name="adj" fmla="val 2612"/>
            </a:avLst>
          </a:prstGeom>
          <a:solidFill>
            <a:srgbClr val="F1EEE7"/>
          </a:solidFill>
          <a:ln/>
        </p:spPr>
        <p:txBody>
          <a:bodyPr/>
          <a:lstStyle/>
          <a:p>
            <a:endParaRPr lang="en-US"/>
          </a:p>
        </p:txBody>
      </p:sp>
      <p:sp>
        <p:nvSpPr>
          <p:cNvPr id="14" name="Shape 10"/>
          <p:cNvSpPr/>
          <p:nvPr/>
        </p:nvSpPr>
        <p:spPr>
          <a:xfrm>
            <a:off x="4617720" y="2212848"/>
            <a:ext cx="4160520" cy="2450592"/>
          </a:xfrm>
          <a:prstGeom prst="roundRect">
            <a:avLst>
              <a:gd name="adj" fmla="val 2612"/>
            </a:avLst>
          </a:prstGeom>
          <a:solidFill>
            <a:srgbClr val="F1EEE7"/>
          </a:solidFill>
          <a:ln/>
        </p:spPr>
        <p:txBody>
          <a:bodyPr/>
          <a:lstStyle/>
          <a:p>
            <a:endParaRPr lang="en-US"/>
          </a:p>
        </p:txBody>
      </p:sp>
      <p:sp>
        <p:nvSpPr>
          <p:cNvPr id="15" name="Text 11"/>
          <p:cNvSpPr/>
          <p:nvPr/>
        </p:nvSpPr>
        <p:spPr>
          <a:xfrm>
            <a:off x="566928" y="2377440"/>
            <a:ext cx="3566160" cy="219456"/>
          </a:xfrm>
          <a:prstGeom prst="rect">
            <a:avLst/>
          </a:prstGeom>
          <a:noFill/>
          <a:ln/>
        </p:spPr>
        <p:txBody>
          <a:bodyPr wrap="square" lIns="0" tIns="0" rIns="0" bIns="0" rtlCol="0" anchor="ctr"/>
          <a:lstStyle/>
          <a:p>
            <a:pPr marL="0" indent="0" algn="l">
              <a:buNone/>
            </a:pPr>
            <a:r>
              <a:rPr lang="en-US" sz="1150" b="1" kern="0" spc="120" dirty="0">
                <a:solidFill>
                  <a:srgbClr val="BF2D2E"/>
                </a:solidFill>
                <a:latin typeface="Calibri" pitchFamily="34" charset="0"/>
                <a:ea typeface="Calibri" pitchFamily="34" charset="-122"/>
                <a:cs typeface="Calibri" pitchFamily="34" charset="-120"/>
              </a:rPr>
              <a:t>WHAT'S INSIDE</a:t>
            </a:r>
            <a:endParaRPr lang="en-US" sz="1150" dirty="0"/>
          </a:p>
        </p:txBody>
      </p:sp>
      <p:sp>
        <p:nvSpPr>
          <p:cNvPr id="16" name="Shape 12"/>
          <p:cNvSpPr/>
          <p:nvPr/>
        </p:nvSpPr>
        <p:spPr>
          <a:xfrm>
            <a:off x="566928" y="2724912"/>
            <a:ext cx="3575304" cy="365760"/>
          </a:xfrm>
          <a:prstGeom prst="roundRect">
            <a:avLst>
              <a:gd name="adj" fmla="val 15000"/>
            </a:avLst>
          </a:prstGeom>
          <a:solidFill>
            <a:srgbClr val="FFFFFF"/>
          </a:solidFill>
          <a:ln w="12700">
            <a:solidFill>
              <a:srgbClr val="D4AC70"/>
            </a:solidFill>
            <a:prstDash val="solid"/>
          </a:ln>
        </p:spPr>
        <p:txBody>
          <a:bodyPr/>
          <a:lstStyle/>
          <a:p>
            <a:endParaRPr lang="en-US"/>
          </a:p>
        </p:txBody>
      </p:sp>
      <p:sp>
        <p:nvSpPr>
          <p:cNvPr id="17" name="Text 13"/>
          <p:cNvSpPr/>
          <p:nvPr/>
        </p:nvSpPr>
        <p:spPr>
          <a:xfrm>
            <a:off x="676656" y="2724912"/>
            <a:ext cx="3355848" cy="365760"/>
          </a:xfrm>
          <a:prstGeom prst="rect">
            <a:avLst/>
          </a:prstGeom>
          <a:noFill/>
          <a:ln/>
        </p:spPr>
        <p:txBody>
          <a:bodyPr wrap="square" lIns="0" tIns="0" rIns="0" bIns="0" rtlCol="0" anchor="ctr"/>
          <a:lstStyle/>
          <a:p>
            <a:pPr marL="0" indent="0" algn="l">
              <a:buNone/>
            </a:pPr>
            <a:r>
              <a:rPr lang="en-US" sz="1200" b="1" dirty="0">
                <a:solidFill>
                  <a:srgbClr val="BF2D2E"/>
                </a:solidFill>
                <a:latin typeface="Calibri" pitchFamily="34" charset="0"/>
                <a:ea typeface="Calibri" pitchFamily="34" charset="-122"/>
                <a:cs typeface="Calibri" pitchFamily="34" charset="-120"/>
              </a:rPr>
              <a:t>✓  </a:t>
            </a:r>
            <a:r>
              <a:rPr lang="en-US" sz="1200" dirty="0">
                <a:solidFill>
                  <a:srgbClr val="2A2A2A"/>
                </a:solidFill>
                <a:latin typeface="Calibri" pitchFamily="34" charset="0"/>
                <a:ea typeface="Calibri" pitchFamily="34" charset="-122"/>
                <a:cs typeface="Calibri" pitchFamily="34" charset="-120"/>
              </a:rPr>
              <a:t>Multiple-Choice Practice</a:t>
            </a:r>
            <a:endParaRPr lang="en-US" sz="1200" dirty="0"/>
          </a:p>
        </p:txBody>
      </p:sp>
      <p:sp>
        <p:nvSpPr>
          <p:cNvPr id="18" name="Shape 14"/>
          <p:cNvSpPr/>
          <p:nvPr/>
        </p:nvSpPr>
        <p:spPr>
          <a:xfrm>
            <a:off x="566928" y="3182112"/>
            <a:ext cx="3575304" cy="365760"/>
          </a:xfrm>
          <a:prstGeom prst="roundRect">
            <a:avLst>
              <a:gd name="adj" fmla="val 15000"/>
            </a:avLst>
          </a:prstGeom>
          <a:solidFill>
            <a:srgbClr val="FFFFFF"/>
          </a:solidFill>
          <a:ln w="12700">
            <a:solidFill>
              <a:srgbClr val="D4AC70"/>
            </a:solidFill>
            <a:prstDash val="solid"/>
          </a:ln>
        </p:spPr>
        <p:txBody>
          <a:bodyPr/>
          <a:lstStyle/>
          <a:p>
            <a:endParaRPr lang="en-US"/>
          </a:p>
        </p:txBody>
      </p:sp>
      <p:sp>
        <p:nvSpPr>
          <p:cNvPr id="19" name="Text 15"/>
          <p:cNvSpPr/>
          <p:nvPr/>
        </p:nvSpPr>
        <p:spPr>
          <a:xfrm>
            <a:off x="676656" y="3182112"/>
            <a:ext cx="3355848" cy="365760"/>
          </a:xfrm>
          <a:prstGeom prst="rect">
            <a:avLst/>
          </a:prstGeom>
          <a:noFill/>
          <a:ln/>
        </p:spPr>
        <p:txBody>
          <a:bodyPr wrap="square" lIns="0" tIns="0" rIns="0" bIns="0" rtlCol="0" anchor="ctr"/>
          <a:lstStyle/>
          <a:p>
            <a:pPr marL="0" indent="0" algn="l">
              <a:buNone/>
            </a:pPr>
            <a:r>
              <a:rPr lang="en-US" sz="1200" b="1" dirty="0">
                <a:solidFill>
                  <a:srgbClr val="BF2D2E"/>
                </a:solidFill>
                <a:latin typeface="Calibri" pitchFamily="34" charset="0"/>
                <a:ea typeface="Calibri" pitchFamily="34" charset="-122"/>
                <a:cs typeface="Calibri" pitchFamily="34" charset="-120"/>
              </a:rPr>
              <a:t>✓  </a:t>
            </a:r>
            <a:r>
              <a:rPr lang="en-US" sz="1200" dirty="0">
                <a:solidFill>
                  <a:srgbClr val="2A2A2A"/>
                </a:solidFill>
                <a:latin typeface="Calibri" pitchFamily="34" charset="0"/>
                <a:ea typeface="Calibri" pitchFamily="34" charset="-122"/>
                <a:cs typeface="Calibri" pitchFamily="34" charset="-120"/>
              </a:rPr>
              <a:t>Answer Rationales for Every Choice</a:t>
            </a:r>
            <a:endParaRPr lang="en-US" sz="1200" dirty="0"/>
          </a:p>
        </p:txBody>
      </p:sp>
      <p:sp>
        <p:nvSpPr>
          <p:cNvPr id="20" name="Shape 16"/>
          <p:cNvSpPr/>
          <p:nvPr/>
        </p:nvSpPr>
        <p:spPr>
          <a:xfrm>
            <a:off x="566928" y="3639312"/>
            <a:ext cx="3575304" cy="365760"/>
          </a:xfrm>
          <a:prstGeom prst="roundRect">
            <a:avLst>
              <a:gd name="adj" fmla="val 15000"/>
            </a:avLst>
          </a:prstGeom>
          <a:solidFill>
            <a:srgbClr val="FFFFFF"/>
          </a:solidFill>
          <a:ln w="12700">
            <a:solidFill>
              <a:srgbClr val="D4AC70"/>
            </a:solidFill>
            <a:prstDash val="solid"/>
          </a:ln>
        </p:spPr>
        <p:txBody>
          <a:bodyPr/>
          <a:lstStyle/>
          <a:p>
            <a:endParaRPr lang="en-US"/>
          </a:p>
        </p:txBody>
      </p:sp>
      <p:sp>
        <p:nvSpPr>
          <p:cNvPr id="21" name="Text 17"/>
          <p:cNvSpPr/>
          <p:nvPr/>
        </p:nvSpPr>
        <p:spPr>
          <a:xfrm>
            <a:off x="676656" y="3639312"/>
            <a:ext cx="3355848" cy="365760"/>
          </a:xfrm>
          <a:prstGeom prst="rect">
            <a:avLst/>
          </a:prstGeom>
          <a:noFill/>
          <a:ln/>
        </p:spPr>
        <p:txBody>
          <a:bodyPr wrap="square" lIns="0" tIns="0" rIns="0" bIns="0" rtlCol="0" anchor="ctr"/>
          <a:lstStyle/>
          <a:p>
            <a:pPr marL="0" indent="0" algn="l">
              <a:buNone/>
            </a:pPr>
            <a:r>
              <a:rPr lang="en-US" sz="1200" b="1" dirty="0">
                <a:solidFill>
                  <a:srgbClr val="BF2D2E"/>
                </a:solidFill>
                <a:latin typeface="Calibri" pitchFamily="34" charset="0"/>
                <a:ea typeface="Calibri" pitchFamily="34" charset="-122"/>
                <a:cs typeface="Calibri" pitchFamily="34" charset="-120"/>
              </a:rPr>
              <a:t>✓  </a:t>
            </a:r>
            <a:r>
              <a:rPr lang="en-US" sz="1200" dirty="0">
                <a:solidFill>
                  <a:srgbClr val="2A2A2A"/>
                </a:solidFill>
                <a:latin typeface="Calibri" pitchFamily="34" charset="0"/>
                <a:ea typeface="Calibri" pitchFamily="34" charset="-122"/>
                <a:cs typeface="Calibri" pitchFamily="34" charset="-120"/>
              </a:rPr>
              <a:t>Built for Every Course</a:t>
            </a:r>
            <a:endParaRPr lang="en-US" sz="1200" dirty="0"/>
          </a:p>
        </p:txBody>
      </p:sp>
      <p:sp>
        <p:nvSpPr>
          <p:cNvPr id="22" name="Text 18"/>
          <p:cNvSpPr/>
          <p:nvPr/>
        </p:nvSpPr>
        <p:spPr>
          <a:xfrm>
            <a:off x="4818888" y="2377440"/>
            <a:ext cx="3566160" cy="219456"/>
          </a:xfrm>
          <a:prstGeom prst="rect">
            <a:avLst/>
          </a:prstGeom>
          <a:noFill/>
          <a:ln/>
        </p:spPr>
        <p:txBody>
          <a:bodyPr wrap="square" lIns="0" tIns="0" rIns="0" bIns="0" rtlCol="0" anchor="ctr"/>
          <a:lstStyle/>
          <a:p>
            <a:pPr marL="0" indent="0" algn="l">
              <a:buNone/>
            </a:pPr>
            <a:r>
              <a:rPr lang="en-US" sz="1150" b="1" kern="0" spc="120" dirty="0">
                <a:solidFill>
                  <a:srgbClr val="BF2D2E"/>
                </a:solidFill>
                <a:latin typeface="Calibri" pitchFamily="34" charset="0"/>
                <a:ea typeface="Calibri" pitchFamily="34" charset="-122"/>
                <a:cs typeface="Calibri" pitchFamily="34" charset="-120"/>
              </a:rPr>
              <a:t>WHEN TO USE IT</a:t>
            </a:r>
            <a:endParaRPr lang="en-US" sz="1150" dirty="0"/>
          </a:p>
        </p:txBody>
      </p:sp>
      <p:sp>
        <p:nvSpPr>
          <p:cNvPr id="23" name="Shape 19"/>
          <p:cNvSpPr/>
          <p:nvPr/>
        </p:nvSpPr>
        <p:spPr>
          <a:xfrm>
            <a:off x="4818888" y="2724912"/>
            <a:ext cx="2468880" cy="365760"/>
          </a:xfrm>
          <a:prstGeom prst="roundRect">
            <a:avLst>
              <a:gd name="adj" fmla="val 20000"/>
            </a:avLst>
          </a:prstGeom>
          <a:solidFill>
            <a:srgbClr val="1A1A2E"/>
          </a:solidFill>
          <a:ln/>
        </p:spPr>
        <p:txBody>
          <a:bodyPr/>
          <a:lstStyle/>
          <a:p>
            <a:endParaRPr lang="en-US"/>
          </a:p>
        </p:txBody>
      </p:sp>
      <p:sp>
        <p:nvSpPr>
          <p:cNvPr id="24" name="Text 20"/>
          <p:cNvSpPr/>
          <p:nvPr/>
        </p:nvSpPr>
        <p:spPr>
          <a:xfrm>
            <a:off x="4818888" y="2724912"/>
            <a:ext cx="2468880" cy="365760"/>
          </a:xfrm>
          <a:prstGeom prst="rect">
            <a:avLst/>
          </a:prstGeom>
          <a:noFill/>
          <a:ln/>
        </p:spPr>
        <p:txBody>
          <a:bodyPr wrap="square" lIns="0" tIns="0" rIns="0" bIns="0" rtlCol="0" anchor="ctr"/>
          <a:lstStyle/>
          <a:p>
            <a:pPr marL="0" indent="0" algn="ctr">
              <a:buNone/>
            </a:pPr>
            <a:r>
              <a:rPr lang="en-US" sz="1250" b="1" kern="0" spc="100" dirty="0">
                <a:solidFill>
                  <a:srgbClr val="F2D384"/>
                </a:solidFill>
                <a:latin typeface="Calibri" pitchFamily="34" charset="0"/>
                <a:ea typeface="Calibri" pitchFamily="34" charset="-122"/>
                <a:cs typeface="Calibri" pitchFamily="34" charset="-120"/>
              </a:rPr>
              <a:t>MID-SEMESTER</a:t>
            </a:r>
            <a:endParaRPr lang="en-US" sz="1250" dirty="0"/>
          </a:p>
        </p:txBody>
      </p:sp>
      <p:sp>
        <p:nvSpPr>
          <p:cNvPr id="25" name="Text 21"/>
          <p:cNvSpPr/>
          <p:nvPr/>
        </p:nvSpPr>
        <p:spPr>
          <a:xfrm>
            <a:off x="4818888" y="3264408"/>
            <a:ext cx="3758184" cy="1280160"/>
          </a:xfrm>
          <a:prstGeom prst="rect">
            <a:avLst/>
          </a:prstGeom>
          <a:noFill/>
          <a:ln/>
        </p:spPr>
        <p:txBody>
          <a:bodyPr wrap="square" lIns="0" tIns="0" rIns="0" bIns="0" rtlCol="0" anchor="t"/>
          <a:lstStyle/>
          <a:p>
            <a:pPr marL="0" indent="0" algn="l">
              <a:lnSpc>
                <a:spcPct val="115000"/>
              </a:lnSpc>
              <a:buNone/>
            </a:pPr>
            <a:r>
              <a:rPr lang="en-US" sz="1300" dirty="0">
                <a:solidFill>
                  <a:srgbClr val="3A3A3A"/>
                </a:solidFill>
                <a:latin typeface="Calibri" pitchFamily="34" charset="0"/>
                <a:ea typeface="Calibri" pitchFamily="34" charset="-122"/>
                <a:cs typeface="Calibri" pitchFamily="34" charset="-120"/>
              </a:rPr>
              <a:t>By mid-semester you've usually covered the core doctrine, which is when the multiple-choice questions are most useful for checking how well it landed.</a:t>
            </a:r>
            <a:endParaRPr lang="en-US" sz="1300"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name="Slide 9">
    <p:bg>
      <p:bgPr>
        <a:solidFill>
          <a:srgbClr val="F8F6F2"/>
        </a:solidFill>
        <a:effectLst/>
      </p:bgPr>
    </p:bg>
    <p:spTree>
      <p:nvGrpSpPr>
        <p:cNvPr id="1" name=""/>
        <p:cNvGrpSpPr/>
        <p:nvPr/>
      </p:nvGrpSpPr>
      <p:grpSpPr>
        <a:xfrm>
          <a:off x="0" y="0"/>
          <a:ext cx="0" cy="0"/>
          <a:chOff x="0" y="0"/>
          <a:chExt cx="0" cy="0"/>
        </a:xfrm>
      </p:grpSpPr>
      <p:sp>
        <p:nvSpPr>
          <p:cNvPr id="2" name="Shape 0"/>
          <p:cNvSpPr/>
          <p:nvPr/>
        </p:nvSpPr>
        <p:spPr>
          <a:xfrm>
            <a:off x="0" y="0"/>
            <a:ext cx="9144000" cy="863559"/>
          </a:xfrm>
          <a:prstGeom prst="rect">
            <a:avLst/>
          </a:prstGeom>
          <a:solidFill>
            <a:srgbClr val="BF2D2E"/>
          </a:solidFill>
          <a:ln/>
        </p:spPr>
        <p:txBody>
          <a:bodyPr/>
          <a:lstStyle/>
          <a:p>
            <a:endParaRPr lang="en-US"/>
          </a:p>
        </p:txBody>
      </p:sp>
      <p:sp>
        <p:nvSpPr>
          <p:cNvPr id="3" name="Text 1"/>
          <p:cNvSpPr/>
          <p:nvPr/>
        </p:nvSpPr>
        <p:spPr>
          <a:xfrm>
            <a:off x="365760" y="82296"/>
            <a:ext cx="6126480" cy="457200"/>
          </a:xfrm>
          <a:prstGeom prst="rect">
            <a:avLst/>
          </a:prstGeom>
          <a:noFill/>
          <a:ln/>
        </p:spPr>
        <p:txBody>
          <a:bodyPr wrap="square" lIns="0" tIns="0" rIns="0" bIns="0" rtlCol="0" anchor="ctr"/>
          <a:lstStyle/>
          <a:p>
            <a:pPr marL="0" indent="0" algn="l">
              <a:buNone/>
            </a:pPr>
            <a:r>
              <a:rPr lang="en-US" sz="2500" b="1" dirty="0">
                <a:solidFill>
                  <a:srgbClr val="FFFFFF"/>
                </a:solidFill>
                <a:latin typeface="Cambria" pitchFamily="34" charset="0"/>
                <a:ea typeface="Cambria" pitchFamily="34" charset="-122"/>
                <a:cs typeface="Cambria" pitchFamily="34" charset="-120"/>
              </a:rPr>
              <a:t>Inside Series</a:t>
            </a:r>
            <a:endParaRPr lang="en-US" sz="2500" dirty="0"/>
          </a:p>
        </p:txBody>
      </p:sp>
      <p:sp>
        <p:nvSpPr>
          <p:cNvPr id="4" name="Text 2"/>
          <p:cNvSpPr/>
          <p:nvPr/>
        </p:nvSpPr>
        <p:spPr>
          <a:xfrm>
            <a:off x="365760" y="576072"/>
            <a:ext cx="6126480" cy="237744"/>
          </a:xfrm>
          <a:prstGeom prst="rect">
            <a:avLst/>
          </a:prstGeom>
          <a:noFill/>
          <a:ln/>
        </p:spPr>
        <p:txBody>
          <a:bodyPr wrap="square" lIns="0" tIns="0" rIns="0" bIns="0" rtlCol="0" anchor="ctr"/>
          <a:lstStyle/>
          <a:p>
            <a:pPr marL="0" indent="0" algn="l">
              <a:buNone/>
            </a:pPr>
            <a:r>
              <a:rPr lang="en-US" sz="1200" dirty="0">
                <a:solidFill>
                  <a:srgbClr val="FFFFFF"/>
                </a:solidFill>
                <a:latin typeface="Calibri" pitchFamily="34" charset="0"/>
                <a:ea typeface="Calibri" pitchFamily="34" charset="-122"/>
                <a:cs typeface="Calibri" pitchFamily="34" charset="-120"/>
              </a:rPr>
              <a:t>Study Guide Series  ·  Mid-semester</a:t>
            </a:r>
            <a:endParaRPr lang="en-US" sz="1200" dirty="0"/>
          </a:p>
        </p:txBody>
      </p:sp>
      <p:sp>
        <p:nvSpPr>
          <p:cNvPr id="5" name="Shape 3"/>
          <p:cNvSpPr/>
          <p:nvPr/>
        </p:nvSpPr>
        <p:spPr>
          <a:xfrm>
            <a:off x="6647688" y="118872"/>
            <a:ext cx="2249424" cy="586290"/>
          </a:xfrm>
          <a:prstGeom prst="roundRect">
            <a:avLst>
              <a:gd name="adj" fmla="val 9358"/>
            </a:avLst>
          </a:prstGeom>
          <a:solidFill>
            <a:srgbClr val="FFFFFF">
              <a:alpha val="92000"/>
            </a:srgbClr>
          </a:solidFill>
          <a:ln/>
        </p:spPr>
        <p:txBody>
          <a:bodyPr/>
          <a:lstStyle/>
          <a:p>
            <a:endParaRPr lang="en-US"/>
          </a:p>
        </p:txBody>
      </p:sp>
      <p:pic>
        <p:nvPicPr>
          <p:cNvPr id="6" name="Image 0" descr="/home/claude/build/assets/aspen_logo.png"/>
          <p:cNvPicPr>
            <a:picLocks noChangeAspect="1"/>
          </p:cNvPicPr>
          <p:nvPr/>
        </p:nvPicPr>
        <p:blipFill>
          <a:blip r:embed="rId3"/>
          <a:stretch>
            <a:fillRect/>
          </a:stretch>
        </p:blipFill>
        <p:spPr>
          <a:xfrm>
            <a:off x="6729984" y="173736"/>
            <a:ext cx="2084832" cy="476562"/>
          </a:xfrm>
          <a:prstGeom prst="rect">
            <a:avLst/>
          </a:prstGeom>
        </p:spPr>
      </p:pic>
      <p:sp>
        <p:nvSpPr>
          <p:cNvPr id="7" name="Shape 4"/>
          <p:cNvSpPr/>
          <p:nvPr/>
        </p:nvSpPr>
        <p:spPr>
          <a:xfrm>
            <a:off x="0" y="4882896"/>
            <a:ext cx="9144000" cy="260604"/>
          </a:xfrm>
          <a:prstGeom prst="rect">
            <a:avLst/>
          </a:prstGeom>
          <a:solidFill>
            <a:srgbClr val="D4AC70"/>
          </a:solidFill>
          <a:ln/>
        </p:spPr>
        <p:txBody>
          <a:bodyPr/>
          <a:lstStyle/>
          <a:p>
            <a:endParaRPr lang="en-US"/>
          </a:p>
        </p:txBody>
      </p:sp>
      <p:sp>
        <p:nvSpPr>
          <p:cNvPr id="8" name="Text 5"/>
          <p:cNvSpPr/>
          <p:nvPr/>
        </p:nvSpPr>
        <p:spPr>
          <a:xfrm>
            <a:off x="274320" y="4882896"/>
            <a:ext cx="5486400" cy="260604"/>
          </a:xfrm>
          <a:prstGeom prst="rect">
            <a:avLst/>
          </a:prstGeom>
          <a:noFill/>
          <a:ln/>
        </p:spPr>
        <p:txBody>
          <a:bodyPr wrap="square" lIns="0" tIns="0" rIns="0" bIns="0" rtlCol="0" anchor="ctr"/>
          <a:lstStyle/>
          <a:p>
            <a:pPr marL="0" indent="0" algn="l">
              <a:buNone/>
            </a:pPr>
            <a:r>
              <a:rPr lang="en-US" sz="1050" b="1" dirty="0">
                <a:solidFill>
                  <a:srgbClr val="1A1A2E"/>
                </a:solidFill>
                <a:latin typeface="Calibri" pitchFamily="34" charset="0"/>
                <a:ea typeface="Calibri" pitchFamily="34" charset="-122"/>
                <a:cs typeface="Calibri" pitchFamily="34" charset="-120"/>
              </a:rPr>
              <a:t>Aspen Learning Library  |  Study Guide Series</a:t>
            </a:r>
            <a:endParaRPr lang="en-US" sz="1050" dirty="0"/>
          </a:p>
        </p:txBody>
      </p:sp>
      <p:sp>
        <p:nvSpPr>
          <p:cNvPr id="9" name="Text 6"/>
          <p:cNvSpPr/>
          <p:nvPr/>
        </p:nvSpPr>
        <p:spPr>
          <a:xfrm>
            <a:off x="8138160" y="4882896"/>
            <a:ext cx="731520" cy="260604"/>
          </a:xfrm>
          <a:prstGeom prst="rect">
            <a:avLst/>
          </a:prstGeom>
          <a:noFill/>
          <a:ln/>
        </p:spPr>
        <p:txBody>
          <a:bodyPr wrap="square" lIns="0" tIns="0" rIns="0" bIns="0" rtlCol="0" anchor="ctr"/>
          <a:lstStyle/>
          <a:p>
            <a:pPr marL="0" indent="0" algn="r">
              <a:buNone/>
            </a:pPr>
            <a:r>
              <a:rPr lang="en-US" sz="1050" b="1" dirty="0">
                <a:solidFill>
                  <a:srgbClr val="1A1A2E"/>
                </a:solidFill>
                <a:latin typeface="Calibri" pitchFamily="34" charset="0"/>
                <a:ea typeface="Calibri" pitchFamily="34" charset="-122"/>
                <a:cs typeface="Calibri" pitchFamily="34" charset="-120"/>
              </a:rPr>
              <a:t>8 / 17</a:t>
            </a:r>
            <a:endParaRPr lang="en-US" sz="1050" dirty="0"/>
          </a:p>
        </p:txBody>
      </p:sp>
      <p:sp>
        <p:nvSpPr>
          <p:cNvPr id="11" name="Text 7"/>
          <p:cNvSpPr/>
          <p:nvPr/>
        </p:nvSpPr>
        <p:spPr>
          <a:xfrm>
            <a:off x="365760" y="987552"/>
            <a:ext cx="3657600" cy="219456"/>
          </a:xfrm>
          <a:prstGeom prst="rect">
            <a:avLst/>
          </a:prstGeom>
          <a:noFill/>
          <a:ln/>
        </p:spPr>
        <p:txBody>
          <a:bodyPr wrap="square" lIns="0" tIns="0" rIns="0" bIns="0" rtlCol="0" anchor="ctr"/>
          <a:lstStyle/>
          <a:p>
            <a:pPr marL="0" indent="0" algn="l">
              <a:buNone/>
            </a:pPr>
            <a:r>
              <a:rPr lang="en-US" sz="1150" b="1" kern="0" spc="120" dirty="0">
                <a:solidFill>
                  <a:srgbClr val="BF2D2E"/>
                </a:solidFill>
                <a:latin typeface="Calibri" pitchFamily="34" charset="0"/>
                <a:ea typeface="Calibri" pitchFamily="34" charset="-122"/>
                <a:cs typeface="Calibri" pitchFamily="34" charset="-120"/>
              </a:rPr>
              <a:t>WHAT IT IS</a:t>
            </a:r>
            <a:endParaRPr lang="en-US" sz="1150" dirty="0"/>
          </a:p>
        </p:txBody>
      </p:sp>
      <p:sp>
        <p:nvSpPr>
          <p:cNvPr id="12" name="Text 8"/>
          <p:cNvSpPr/>
          <p:nvPr/>
        </p:nvSpPr>
        <p:spPr>
          <a:xfrm>
            <a:off x="365760" y="1234440"/>
            <a:ext cx="8412480" cy="868680"/>
          </a:xfrm>
          <a:prstGeom prst="rect">
            <a:avLst/>
          </a:prstGeom>
          <a:noFill/>
          <a:ln/>
        </p:spPr>
        <p:txBody>
          <a:bodyPr wrap="square" lIns="0" tIns="0" rIns="0" bIns="0" rtlCol="0" anchor="t"/>
          <a:lstStyle/>
          <a:p>
            <a:pPr marL="0" indent="0" algn="l">
              <a:lnSpc>
                <a:spcPct val="112000"/>
              </a:lnSpc>
              <a:buNone/>
            </a:pPr>
            <a:r>
              <a:rPr lang="en-US" sz="1300" dirty="0">
                <a:solidFill>
                  <a:srgbClr val="3A3A3A"/>
                </a:solidFill>
                <a:latin typeface="Calibri" pitchFamily="34" charset="0"/>
                <a:ea typeface="Calibri" pitchFamily="34" charset="-122"/>
                <a:cs typeface="Calibri" pitchFamily="34" charset="-120"/>
              </a:rPr>
              <a:t>For when topics start sounding the same. The Inside Series clears up common misconceptions and ties related topics back together.</a:t>
            </a:r>
            <a:endParaRPr lang="en-US" sz="1300" dirty="0"/>
          </a:p>
        </p:txBody>
      </p:sp>
      <p:sp>
        <p:nvSpPr>
          <p:cNvPr id="13" name="Shape 9"/>
          <p:cNvSpPr/>
          <p:nvPr/>
        </p:nvSpPr>
        <p:spPr>
          <a:xfrm>
            <a:off x="365760" y="2212848"/>
            <a:ext cx="3977640" cy="2450592"/>
          </a:xfrm>
          <a:prstGeom prst="roundRect">
            <a:avLst>
              <a:gd name="adj" fmla="val 2612"/>
            </a:avLst>
          </a:prstGeom>
          <a:solidFill>
            <a:srgbClr val="F1EEE7"/>
          </a:solidFill>
          <a:ln/>
        </p:spPr>
        <p:txBody>
          <a:bodyPr/>
          <a:lstStyle/>
          <a:p>
            <a:endParaRPr lang="en-US"/>
          </a:p>
        </p:txBody>
      </p:sp>
      <p:sp>
        <p:nvSpPr>
          <p:cNvPr id="14" name="Shape 10"/>
          <p:cNvSpPr/>
          <p:nvPr/>
        </p:nvSpPr>
        <p:spPr>
          <a:xfrm>
            <a:off x="4617720" y="2212848"/>
            <a:ext cx="4160520" cy="2450592"/>
          </a:xfrm>
          <a:prstGeom prst="roundRect">
            <a:avLst>
              <a:gd name="adj" fmla="val 2612"/>
            </a:avLst>
          </a:prstGeom>
          <a:solidFill>
            <a:srgbClr val="F1EEE7"/>
          </a:solidFill>
          <a:ln/>
        </p:spPr>
        <p:txBody>
          <a:bodyPr/>
          <a:lstStyle/>
          <a:p>
            <a:endParaRPr lang="en-US"/>
          </a:p>
        </p:txBody>
      </p:sp>
      <p:sp>
        <p:nvSpPr>
          <p:cNvPr id="15" name="Text 11"/>
          <p:cNvSpPr/>
          <p:nvPr/>
        </p:nvSpPr>
        <p:spPr>
          <a:xfrm>
            <a:off x="566928" y="2377440"/>
            <a:ext cx="3566160" cy="219456"/>
          </a:xfrm>
          <a:prstGeom prst="rect">
            <a:avLst/>
          </a:prstGeom>
          <a:noFill/>
          <a:ln/>
        </p:spPr>
        <p:txBody>
          <a:bodyPr wrap="square" lIns="0" tIns="0" rIns="0" bIns="0" rtlCol="0" anchor="ctr"/>
          <a:lstStyle/>
          <a:p>
            <a:pPr marL="0" indent="0" algn="l">
              <a:buNone/>
            </a:pPr>
            <a:r>
              <a:rPr lang="en-US" sz="1150" b="1" kern="0" spc="120" dirty="0">
                <a:solidFill>
                  <a:srgbClr val="BF2D2E"/>
                </a:solidFill>
                <a:latin typeface="Calibri" pitchFamily="34" charset="0"/>
                <a:ea typeface="Calibri" pitchFamily="34" charset="-122"/>
                <a:cs typeface="Calibri" pitchFamily="34" charset="-120"/>
              </a:rPr>
              <a:t>WHAT'S INSIDE</a:t>
            </a:r>
            <a:endParaRPr lang="en-US" sz="1150" dirty="0"/>
          </a:p>
        </p:txBody>
      </p:sp>
      <p:sp>
        <p:nvSpPr>
          <p:cNvPr id="16" name="Shape 12"/>
          <p:cNvSpPr/>
          <p:nvPr/>
        </p:nvSpPr>
        <p:spPr>
          <a:xfrm>
            <a:off x="566928" y="2724912"/>
            <a:ext cx="3575304" cy="365760"/>
          </a:xfrm>
          <a:prstGeom prst="roundRect">
            <a:avLst>
              <a:gd name="adj" fmla="val 15000"/>
            </a:avLst>
          </a:prstGeom>
          <a:solidFill>
            <a:srgbClr val="FFFFFF"/>
          </a:solidFill>
          <a:ln w="12700">
            <a:solidFill>
              <a:srgbClr val="D4AC70"/>
            </a:solidFill>
            <a:prstDash val="solid"/>
          </a:ln>
        </p:spPr>
        <p:txBody>
          <a:bodyPr/>
          <a:lstStyle/>
          <a:p>
            <a:endParaRPr lang="en-US"/>
          </a:p>
        </p:txBody>
      </p:sp>
      <p:sp>
        <p:nvSpPr>
          <p:cNvPr id="17" name="Text 13"/>
          <p:cNvSpPr/>
          <p:nvPr/>
        </p:nvSpPr>
        <p:spPr>
          <a:xfrm>
            <a:off x="676656" y="2724912"/>
            <a:ext cx="3355848" cy="365760"/>
          </a:xfrm>
          <a:prstGeom prst="rect">
            <a:avLst/>
          </a:prstGeom>
          <a:noFill/>
          <a:ln/>
        </p:spPr>
        <p:txBody>
          <a:bodyPr wrap="square" lIns="0" tIns="0" rIns="0" bIns="0" rtlCol="0" anchor="ctr"/>
          <a:lstStyle/>
          <a:p>
            <a:pPr marL="0" indent="0" algn="l">
              <a:buNone/>
            </a:pPr>
            <a:r>
              <a:rPr lang="en-US" sz="1200" b="1" dirty="0">
                <a:solidFill>
                  <a:srgbClr val="BF2D2E"/>
                </a:solidFill>
                <a:latin typeface="Calibri" pitchFamily="34" charset="0"/>
                <a:ea typeface="Calibri" pitchFamily="34" charset="-122"/>
                <a:cs typeface="Calibri" pitchFamily="34" charset="-120"/>
              </a:rPr>
              <a:t>✓  </a:t>
            </a:r>
            <a:r>
              <a:rPr lang="en-US" sz="1200" dirty="0">
                <a:solidFill>
                  <a:srgbClr val="2A2A2A"/>
                </a:solidFill>
                <a:latin typeface="Calibri" pitchFamily="34" charset="0"/>
                <a:ea typeface="Calibri" pitchFamily="34" charset="-122"/>
                <a:cs typeface="Calibri" pitchFamily="34" charset="-120"/>
              </a:rPr>
              <a:t>FAQ Misconception Check</a:t>
            </a:r>
            <a:endParaRPr lang="en-US" sz="1200" dirty="0"/>
          </a:p>
        </p:txBody>
      </p:sp>
      <p:sp>
        <p:nvSpPr>
          <p:cNvPr id="18" name="Shape 14"/>
          <p:cNvSpPr/>
          <p:nvPr/>
        </p:nvSpPr>
        <p:spPr>
          <a:xfrm>
            <a:off x="566928" y="3182112"/>
            <a:ext cx="3575304" cy="365760"/>
          </a:xfrm>
          <a:prstGeom prst="roundRect">
            <a:avLst>
              <a:gd name="adj" fmla="val 15000"/>
            </a:avLst>
          </a:prstGeom>
          <a:solidFill>
            <a:srgbClr val="FFFFFF"/>
          </a:solidFill>
          <a:ln w="12700">
            <a:solidFill>
              <a:srgbClr val="D4AC70"/>
            </a:solidFill>
            <a:prstDash val="solid"/>
          </a:ln>
        </p:spPr>
        <p:txBody>
          <a:bodyPr/>
          <a:lstStyle/>
          <a:p>
            <a:endParaRPr lang="en-US"/>
          </a:p>
        </p:txBody>
      </p:sp>
      <p:sp>
        <p:nvSpPr>
          <p:cNvPr id="19" name="Text 15"/>
          <p:cNvSpPr/>
          <p:nvPr/>
        </p:nvSpPr>
        <p:spPr>
          <a:xfrm>
            <a:off x="676656" y="3182112"/>
            <a:ext cx="3355848" cy="365760"/>
          </a:xfrm>
          <a:prstGeom prst="rect">
            <a:avLst/>
          </a:prstGeom>
          <a:noFill/>
          <a:ln/>
        </p:spPr>
        <p:txBody>
          <a:bodyPr wrap="square" lIns="0" tIns="0" rIns="0" bIns="0" rtlCol="0" anchor="ctr"/>
          <a:lstStyle/>
          <a:p>
            <a:pPr marL="0" indent="0" algn="l">
              <a:buNone/>
            </a:pPr>
            <a:r>
              <a:rPr lang="en-US" sz="1200" b="1" dirty="0">
                <a:solidFill>
                  <a:srgbClr val="BF2D2E"/>
                </a:solidFill>
                <a:latin typeface="Calibri" pitchFamily="34" charset="0"/>
                <a:ea typeface="Calibri" pitchFamily="34" charset="-122"/>
                <a:cs typeface="Calibri" pitchFamily="34" charset="-120"/>
              </a:rPr>
              <a:t>✓  </a:t>
            </a:r>
            <a:r>
              <a:rPr lang="en-US" sz="1200" dirty="0">
                <a:solidFill>
                  <a:srgbClr val="2A2A2A"/>
                </a:solidFill>
                <a:latin typeface="Calibri" pitchFamily="34" charset="0"/>
                <a:ea typeface="Calibri" pitchFamily="34" charset="-122"/>
                <a:cs typeface="Calibri" pitchFamily="34" charset="-120"/>
              </a:rPr>
              <a:t>Chapter Summaries</a:t>
            </a:r>
            <a:endParaRPr lang="en-US" sz="1200" dirty="0"/>
          </a:p>
        </p:txBody>
      </p:sp>
      <p:sp>
        <p:nvSpPr>
          <p:cNvPr id="20" name="Shape 16"/>
          <p:cNvSpPr/>
          <p:nvPr/>
        </p:nvSpPr>
        <p:spPr>
          <a:xfrm>
            <a:off x="566928" y="3639312"/>
            <a:ext cx="3575304" cy="365760"/>
          </a:xfrm>
          <a:prstGeom prst="roundRect">
            <a:avLst>
              <a:gd name="adj" fmla="val 15000"/>
            </a:avLst>
          </a:prstGeom>
          <a:solidFill>
            <a:srgbClr val="FFFFFF"/>
          </a:solidFill>
          <a:ln w="12700">
            <a:solidFill>
              <a:srgbClr val="D4AC70"/>
            </a:solidFill>
            <a:prstDash val="solid"/>
          </a:ln>
        </p:spPr>
        <p:txBody>
          <a:bodyPr/>
          <a:lstStyle/>
          <a:p>
            <a:endParaRPr lang="en-US"/>
          </a:p>
        </p:txBody>
      </p:sp>
      <p:sp>
        <p:nvSpPr>
          <p:cNvPr id="21" name="Text 17"/>
          <p:cNvSpPr/>
          <p:nvPr/>
        </p:nvSpPr>
        <p:spPr>
          <a:xfrm>
            <a:off x="676656" y="3639312"/>
            <a:ext cx="3355848" cy="365760"/>
          </a:xfrm>
          <a:prstGeom prst="rect">
            <a:avLst/>
          </a:prstGeom>
          <a:noFill/>
          <a:ln/>
        </p:spPr>
        <p:txBody>
          <a:bodyPr wrap="square" lIns="0" tIns="0" rIns="0" bIns="0" rtlCol="0" anchor="ctr"/>
          <a:lstStyle/>
          <a:p>
            <a:pPr marL="0" indent="0" algn="l">
              <a:buNone/>
            </a:pPr>
            <a:r>
              <a:rPr lang="en-US" sz="1200" b="1" dirty="0">
                <a:solidFill>
                  <a:srgbClr val="BF2D2E"/>
                </a:solidFill>
                <a:latin typeface="Calibri" pitchFamily="34" charset="0"/>
                <a:ea typeface="Calibri" pitchFamily="34" charset="-122"/>
                <a:cs typeface="Calibri" pitchFamily="34" charset="-120"/>
              </a:rPr>
              <a:t>✓  </a:t>
            </a:r>
            <a:r>
              <a:rPr lang="en-US" sz="1200" dirty="0">
                <a:solidFill>
                  <a:srgbClr val="2A2A2A"/>
                </a:solidFill>
                <a:latin typeface="Calibri" pitchFamily="34" charset="0"/>
                <a:ea typeface="Calibri" pitchFamily="34" charset="-122"/>
                <a:cs typeface="Calibri" pitchFamily="34" charset="-120"/>
              </a:rPr>
              <a:t>Cross-Topic Connections</a:t>
            </a:r>
            <a:endParaRPr lang="en-US" sz="1200" dirty="0"/>
          </a:p>
        </p:txBody>
      </p:sp>
      <p:sp>
        <p:nvSpPr>
          <p:cNvPr id="22" name="Text 18"/>
          <p:cNvSpPr/>
          <p:nvPr/>
        </p:nvSpPr>
        <p:spPr>
          <a:xfrm>
            <a:off x="4818888" y="2377440"/>
            <a:ext cx="3566160" cy="219456"/>
          </a:xfrm>
          <a:prstGeom prst="rect">
            <a:avLst/>
          </a:prstGeom>
          <a:noFill/>
          <a:ln/>
        </p:spPr>
        <p:txBody>
          <a:bodyPr wrap="square" lIns="0" tIns="0" rIns="0" bIns="0" rtlCol="0" anchor="ctr"/>
          <a:lstStyle/>
          <a:p>
            <a:pPr marL="0" indent="0" algn="l">
              <a:buNone/>
            </a:pPr>
            <a:r>
              <a:rPr lang="en-US" sz="1150" b="1" kern="0" spc="120" dirty="0">
                <a:solidFill>
                  <a:srgbClr val="BF2D2E"/>
                </a:solidFill>
                <a:latin typeface="Calibri" pitchFamily="34" charset="0"/>
                <a:ea typeface="Calibri" pitchFamily="34" charset="-122"/>
                <a:cs typeface="Calibri" pitchFamily="34" charset="-120"/>
              </a:rPr>
              <a:t>WHEN TO USE IT</a:t>
            </a:r>
            <a:endParaRPr lang="en-US" sz="1150" dirty="0"/>
          </a:p>
        </p:txBody>
      </p:sp>
      <p:sp>
        <p:nvSpPr>
          <p:cNvPr id="23" name="Shape 19"/>
          <p:cNvSpPr/>
          <p:nvPr/>
        </p:nvSpPr>
        <p:spPr>
          <a:xfrm>
            <a:off x="4818888" y="2724912"/>
            <a:ext cx="2468880" cy="365760"/>
          </a:xfrm>
          <a:prstGeom prst="roundRect">
            <a:avLst>
              <a:gd name="adj" fmla="val 20000"/>
            </a:avLst>
          </a:prstGeom>
          <a:solidFill>
            <a:srgbClr val="1A1A2E"/>
          </a:solidFill>
          <a:ln/>
        </p:spPr>
        <p:txBody>
          <a:bodyPr/>
          <a:lstStyle/>
          <a:p>
            <a:endParaRPr lang="en-US"/>
          </a:p>
        </p:txBody>
      </p:sp>
      <p:sp>
        <p:nvSpPr>
          <p:cNvPr id="24" name="Text 20"/>
          <p:cNvSpPr/>
          <p:nvPr/>
        </p:nvSpPr>
        <p:spPr>
          <a:xfrm>
            <a:off x="4818888" y="2724912"/>
            <a:ext cx="2468880" cy="365760"/>
          </a:xfrm>
          <a:prstGeom prst="rect">
            <a:avLst/>
          </a:prstGeom>
          <a:noFill/>
          <a:ln/>
        </p:spPr>
        <p:txBody>
          <a:bodyPr wrap="square" lIns="0" tIns="0" rIns="0" bIns="0" rtlCol="0" anchor="ctr"/>
          <a:lstStyle/>
          <a:p>
            <a:pPr marL="0" indent="0" algn="ctr">
              <a:buNone/>
            </a:pPr>
            <a:r>
              <a:rPr lang="en-US" sz="1250" b="1" kern="0" spc="100" dirty="0">
                <a:solidFill>
                  <a:srgbClr val="F2D384"/>
                </a:solidFill>
                <a:latin typeface="Calibri" pitchFamily="34" charset="0"/>
                <a:ea typeface="Calibri" pitchFamily="34" charset="-122"/>
                <a:cs typeface="Calibri" pitchFamily="34" charset="-120"/>
              </a:rPr>
              <a:t>MID-SEMESTER</a:t>
            </a:r>
            <a:endParaRPr lang="en-US" sz="1250" dirty="0"/>
          </a:p>
        </p:txBody>
      </p:sp>
      <p:sp>
        <p:nvSpPr>
          <p:cNvPr id="25" name="Text 21"/>
          <p:cNvSpPr/>
          <p:nvPr/>
        </p:nvSpPr>
        <p:spPr>
          <a:xfrm>
            <a:off x="4818888" y="3264408"/>
            <a:ext cx="3758184" cy="1280160"/>
          </a:xfrm>
          <a:prstGeom prst="rect">
            <a:avLst/>
          </a:prstGeom>
          <a:noFill/>
          <a:ln/>
        </p:spPr>
        <p:txBody>
          <a:bodyPr wrap="square" lIns="0" tIns="0" rIns="0" bIns="0" rtlCol="0" anchor="t"/>
          <a:lstStyle/>
          <a:p>
            <a:pPr marL="0" indent="0" algn="l">
              <a:lnSpc>
                <a:spcPct val="115000"/>
              </a:lnSpc>
              <a:buNone/>
            </a:pPr>
            <a:r>
              <a:rPr lang="en-US" sz="1300" dirty="0">
                <a:solidFill>
                  <a:srgbClr val="3A3A3A"/>
                </a:solidFill>
                <a:latin typeface="Calibri" pitchFamily="34" charset="0"/>
                <a:ea typeface="Calibri" pitchFamily="34" charset="-122"/>
                <a:cs typeface="Calibri" pitchFamily="34" charset="-120"/>
              </a:rPr>
              <a:t>Mid-semester is when material from different weeks starts to overlap, which is exactly when the connections feature is most useful for organizing it all.</a:t>
            </a:r>
            <a:endParaRPr lang="en-US" sz="1300" dirty="0"/>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4850</TotalTime>
  <Words>2697</Words>
  <Application>Microsoft Office PowerPoint</Application>
  <PresentationFormat>On-screen Show (16:9)</PresentationFormat>
  <Paragraphs>280</Paragraphs>
  <Slides>18</Slides>
  <Notes>18</Notes>
  <HiddenSlides>0</HiddenSlides>
  <MMClips>0</MMClips>
  <ScaleCrop>false</ScaleCrop>
  <HeadingPairs>
    <vt:vector size="4" baseType="variant">
      <vt:variant>
        <vt:lpstr>Theme</vt:lpstr>
      </vt:variant>
      <vt:variant>
        <vt:i4>1</vt:i4>
      </vt:variant>
      <vt:variant>
        <vt:lpstr>Slide Titles</vt:lpstr>
      </vt:variant>
      <vt:variant>
        <vt:i4>18</vt:i4>
      </vt:variant>
    </vt:vector>
  </HeadingPairs>
  <TitlesOfParts>
    <vt:vector size="19" baseType="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PptxGenJS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PptxGenJS Presentation</dc:title>
  <dc:subject>PptxGenJS Presentation</dc:subject>
  <dc:creator>PptxGenJS</dc:creator>
  <cp:lastModifiedBy>Essa, Hassan</cp:lastModifiedBy>
  <cp:revision>3</cp:revision>
  <dcterms:created xsi:type="dcterms:W3CDTF">2026-07-17T02:53:47Z</dcterms:created>
  <dcterms:modified xsi:type="dcterms:W3CDTF">2026-07-29T16:38:27Z</dcterms:modified>
</cp:coreProperties>
</file>